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sldIdLst>
    <p:sldId id="303" r:id="rId2"/>
    <p:sldId id="298" r:id="rId3"/>
    <p:sldId id="299" r:id="rId4"/>
    <p:sldId id="296" r:id="rId5"/>
    <p:sldId id="297" r:id="rId6"/>
    <p:sldId id="300" r:id="rId7"/>
    <p:sldId id="305" r:id="rId8"/>
    <p:sldId id="292" r:id="rId9"/>
    <p:sldId id="271" r:id="rId10"/>
    <p:sldId id="289" r:id="rId11"/>
    <p:sldId id="278" r:id="rId12"/>
    <p:sldId id="288" r:id="rId13"/>
    <p:sldId id="279" r:id="rId14"/>
    <p:sldId id="280" r:id="rId15"/>
    <p:sldId id="281" r:id="rId16"/>
    <p:sldId id="282" r:id="rId17"/>
    <p:sldId id="270" r:id="rId18"/>
    <p:sldId id="293" r:id="rId19"/>
    <p:sldId id="302" r:id="rId20"/>
    <p:sldId id="301" r:id="rId21"/>
    <p:sldId id="283" r:id="rId22"/>
    <p:sldId id="285" r:id="rId23"/>
    <p:sldId id="286" r:id="rId24"/>
    <p:sldId id="287" r:id="rId25"/>
    <p:sldId id="295" r:id="rId26"/>
    <p:sldId id="304"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7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C97-9B63-4C49-BBAF-1EE41D46E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097F2E-62FF-4CAE-A161-D38A545AF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90F7CA-8C60-412B-8179-80370A8B5A86}"/>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5" name="Footer Placeholder 4">
            <a:extLst>
              <a:ext uri="{FF2B5EF4-FFF2-40B4-BE49-F238E27FC236}">
                <a16:creationId xmlns:a16="http://schemas.microsoft.com/office/drawing/2014/main" id="{A9459A12-A40D-4857-8CC7-3D81CFB7D1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EBA4D5-D324-4C67-ADF4-3498EBFE5386}"/>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2191172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4249-41A6-4781-978F-A207036E4B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9D32AD-2214-425F-BF43-0B5C05CEE7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5C3B4B-5D03-4587-A806-712D82134661}"/>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5" name="Footer Placeholder 4">
            <a:extLst>
              <a:ext uri="{FF2B5EF4-FFF2-40B4-BE49-F238E27FC236}">
                <a16:creationId xmlns:a16="http://schemas.microsoft.com/office/drawing/2014/main" id="{D83FA5C4-946C-405E-99BB-8F0C96AF57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B08733-4C11-40CA-8FD3-3FAE803F61E8}"/>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4414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D1C99-19EC-49FC-9BA9-EBB4188FB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149940-C44E-4A18-9F1A-A4F2BCE8C3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60BFF8-61A9-4276-A9CB-6EC8FA273B11}"/>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5" name="Footer Placeholder 4">
            <a:extLst>
              <a:ext uri="{FF2B5EF4-FFF2-40B4-BE49-F238E27FC236}">
                <a16:creationId xmlns:a16="http://schemas.microsoft.com/office/drawing/2014/main" id="{36128153-45E8-408F-9BD6-B1D91AD098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88341E-EAC9-4437-A2C8-D0B921FD2D66}"/>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214326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B3D0-CE49-4EC4-B7D5-72600923C8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9F09B2-B0CC-417F-BB56-04E6B3E4D5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1AB2A3-7662-4018-B58F-83B00932E19F}"/>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5" name="Footer Placeholder 4">
            <a:extLst>
              <a:ext uri="{FF2B5EF4-FFF2-40B4-BE49-F238E27FC236}">
                <a16:creationId xmlns:a16="http://schemas.microsoft.com/office/drawing/2014/main" id="{1FF2FEF8-C554-42E5-AE85-4094F347AA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3C1A3B-53E4-4F0A-80E3-AAE9FF676677}"/>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292517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56-4508-485B-A620-57B05EFE9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3DE007-5306-4E2B-A15D-D459012C8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0766AB-633A-4A2A-90D7-FAD659D0B3B7}"/>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5" name="Footer Placeholder 4">
            <a:extLst>
              <a:ext uri="{FF2B5EF4-FFF2-40B4-BE49-F238E27FC236}">
                <a16:creationId xmlns:a16="http://schemas.microsoft.com/office/drawing/2014/main" id="{5B5716DD-C14C-4A36-BF66-0D8F68B0F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C7E4D5-D59C-46BB-A45A-5B7F6E772814}"/>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867283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66135-2872-4B73-B902-E41451F384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F4838D-ADD3-4797-ABAE-C1A588A1A5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C50064-92EB-42D7-8E7A-E01F7A7D89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C73BDF-AF6A-4437-B0BE-D9C191C2EF69}"/>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6" name="Footer Placeholder 5">
            <a:extLst>
              <a:ext uri="{FF2B5EF4-FFF2-40B4-BE49-F238E27FC236}">
                <a16:creationId xmlns:a16="http://schemas.microsoft.com/office/drawing/2014/main" id="{D45B0A26-61A4-43DF-BE39-E863329E34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0939E6-12C4-4841-A01D-FDFE7235FF2C}"/>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4183706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431F-A882-46D1-962B-4390AE21BE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792890-B4AA-43C6-A622-A2E8261679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8C23D-4505-4AE4-AEE4-F3C21012F5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38E123-74E1-4708-888A-175456B2A6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E4F6A3-7F5A-4A9E-882E-CC0715EF9A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FCBEF0-23D5-4FDC-9813-3B6F333A3885}"/>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8" name="Footer Placeholder 7">
            <a:extLst>
              <a:ext uri="{FF2B5EF4-FFF2-40B4-BE49-F238E27FC236}">
                <a16:creationId xmlns:a16="http://schemas.microsoft.com/office/drawing/2014/main" id="{681D2A37-82A5-4FDF-B597-9F578E27063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23AF5DF-9616-4005-82D1-624B86247E3F}"/>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379138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20CD-CBBE-4205-9CDD-FC4C9CF830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3A24C7-33FD-440D-AE97-4C5A4CC1D9A4}"/>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4" name="Footer Placeholder 3">
            <a:extLst>
              <a:ext uri="{FF2B5EF4-FFF2-40B4-BE49-F238E27FC236}">
                <a16:creationId xmlns:a16="http://schemas.microsoft.com/office/drawing/2014/main" id="{2BD7CCC1-4EA4-4EFE-8914-3FB6DE21E21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8675E6-1023-4BC3-B27C-5693BE7CC5F1}"/>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420864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442D2-DB73-454F-91BA-C6E1C64178A5}"/>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3" name="Footer Placeholder 2">
            <a:extLst>
              <a:ext uri="{FF2B5EF4-FFF2-40B4-BE49-F238E27FC236}">
                <a16:creationId xmlns:a16="http://schemas.microsoft.com/office/drawing/2014/main" id="{024810CE-917E-49E6-AF72-15D9644300B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60BED95-8050-48FE-B041-1C90F1F16188}"/>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12012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EFFC8-0FDD-4ECF-BF91-31CEF6810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95C0B7-ED81-4F96-B4BA-25A67E82A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B6D8AE-1E17-417B-9526-3C7D7ED4D9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E8FE1A-23E0-4FCA-A6EA-97EC9D8852AA}"/>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6" name="Footer Placeholder 5">
            <a:extLst>
              <a:ext uri="{FF2B5EF4-FFF2-40B4-BE49-F238E27FC236}">
                <a16:creationId xmlns:a16="http://schemas.microsoft.com/office/drawing/2014/main" id="{02F09A50-040F-4FEB-B8E5-FBA068F927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BE6F6F-F690-4A14-A828-200CD9A6DB20}"/>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424925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054-0ACA-44B8-861E-1C83E27AEF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C16C0B-DBC7-4908-A58E-C6C6D600BF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1752F99-4EBC-4518-A4B9-72507019A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B2B353-F9A1-4DF2-86C1-726854AF3CD0}"/>
              </a:ext>
            </a:extLst>
          </p:cNvPr>
          <p:cNvSpPr>
            <a:spLocks noGrp="1"/>
          </p:cNvSpPr>
          <p:nvPr>
            <p:ph type="dt" sz="half" idx="10"/>
          </p:nvPr>
        </p:nvSpPr>
        <p:spPr/>
        <p:txBody>
          <a:bodyPr/>
          <a:lstStyle/>
          <a:p>
            <a:fld id="{EB9A26A4-3644-4201-9BF6-DA8B2ECEDA5D}" type="datetimeFigureOut">
              <a:rPr lang="en-IN" smtClean="0"/>
              <a:t>07-05-2021</a:t>
            </a:fld>
            <a:endParaRPr lang="en-IN"/>
          </a:p>
        </p:txBody>
      </p:sp>
      <p:sp>
        <p:nvSpPr>
          <p:cNvPr id="6" name="Footer Placeholder 5">
            <a:extLst>
              <a:ext uri="{FF2B5EF4-FFF2-40B4-BE49-F238E27FC236}">
                <a16:creationId xmlns:a16="http://schemas.microsoft.com/office/drawing/2014/main" id="{B3EF2D5D-BA33-4741-B36D-B6D20E1CB1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8F9B47-1EF9-4CA4-937C-2F67CAD6DF8B}"/>
              </a:ext>
            </a:extLst>
          </p:cNvPr>
          <p:cNvSpPr>
            <a:spLocks noGrp="1"/>
          </p:cNvSpPr>
          <p:nvPr>
            <p:ph type="sldNum" sz="quarter" idx="12"/>
          </p:nvPr>
        </p:nvSpPr>
        <p:spPr/>
        <p:txBody>
          <a:bodyPr/>
          <a:lstStyle/>
          <a:p>
            <a:fld id="{DF818CB3-3BB8-4DC5-913B-E6C4529A164C}" type="slidenum">
              <a:rPr lang="en-IN" smtClean="0"/>
              <a:t>‹#›</a:t>
            </a:fld>
            <a:endParaRPr lang="en-IN"/>
          </a:p>
        </p:txBody>
      </p:sp>
    </p:spTree>
    <p:extLst>
      <p:ext uri="{BB962C8B-B14F-4D97-AF65-F5344CB8AC3E}">
        <p14:creationId xmlns:p14="http://schemas.microsoft.com/office/powerpoint/2010/main" val="96658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2FB7C-0E9A-4B74-A242-8F30642AE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D10908-F9EA-4CF0-AA12-AF3C0B6436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303B28-3D89-47A3-A331-8D133DB860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9A26A4-3644-4201-9BF6-DA8B2ECEDA5D}" type="datetimeFigureOut">
              <a:rPr lang="en-IN" smtClean="0"/>
              <a:t>07-05-2021</a:t>
            </a:fld>
            <a:endParaRPr lang="en-IN"/>
          </a:p>
        </p:txBody>
      </p:sp>
      <p:sp>
        <p:nvSpPr>
          <p:cNvPr id="5" name="Footer Placeholder 4">
            <a:extLst>
              <a:ext uri="{FF2B5EF4-FFF2-40B4-BE49-F238E27FC236}">
                <a16:creationId xmlns:a16="http://schemas.microsoft.com/office/drawing/2014/main" id="{823157D5-0ABF-4136-A0AB-6ECA40DA7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36833D0-D72E-4603-B893-071A6A52F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18CB3-3BB8-4DC5-913B-E6C4529A164C}" type="slidenum">
              <a:rPr lang="en-IN" smtClean="0"/>
              <a:t>‹#›</a:t>
            </a:fld>
            <a:endParaRPr lang="en-IN"/>
          </a:p>
        </p:txBody>
      </p:sp>
    </p:spTree>
    <p:extLst>
      <p:ext uri="{BB962C8B-B14F-4D97-AF65-F5344CB8AC3E}">
        <p14:creationId xmlns:p14="http://schemas.microsoft.com/office/powerpoint/2010/main" val="2694615454"/>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fi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fi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webp"/></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3.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fi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6F164A-2A62-4098-A0D5-86C3A9957D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
        <p:nvSpPr>
          <p:cNvPr id="7" name="TextBox 6">
            <a:extLst>
              <a:ext uri="{FF2B5EF4-FFF2-40B4-BE49-F238E27FC236}">
                <a16:creationId xmlns:a16="http://schemas.microsoft.com/office/drawing/2014/main" id="{10776E5A-5CD3-4DD3-99A5-21274430C9D9}"/>
              </a:ext>
            </a:extLst>
          </p:cNvPr>
          <p:cNvSpPr txBox="1"/>
          <p:nvPr/>
        </p:nvSpPr>
        <p:spPr>
          <a:xfrm>
            <a:off x="1855304" y="2385391"/>
            <a:ext cx="8388626" cy="3416320"/>
          </a:xfrm>
          <a:prstGeom prst="rect">
            <a:avLst/>
          </a:prstGeom>
          <a:noFill/>
        </p:spPr>
        <p:txBody>
          <a:bodyPr wrap="square" rtlCol="0">
            <a:spAutoFit/>
          </a:bodyPr>
          <a:lstStyle/>
          <a:p>
            <a:pPr marL="0" indent="0">
              <a:buNone/>
            </a:pPr>
            <a:r>
              <a:rPr lang="en-IN" sz="3600" b="1" i="1" dirty="0"/>
              <a:t>Team Members :</a:t>
            </a:r>
          </a:p>
          <a:p>
            <a:pPr marL="742950" indent="-742950">
              <a:buAutoNum type="arabicPeriod"/>
            </a:pPr>
            <a:r>
              <a:rPr lang="en-IN" sz="3600" b="1" i="1" dirty="0"/>
              <a:t>Sujitha R</a:t>
            </a:r>
          </a:p>
          <a:p>
            <a:pPr marL="742950" indent="-742950">
              <a:buAutoNum type="arabicPeriod"/>
            </a:pPr>
            <a:r>
              <a:rPr lang="en-IN" sz="3600" b="1" i="1" dirty="0"/>
              <a:t>ShanthaReddy</a:t>
            </a:r>
          </a:p>
          <a:p>
            <a:pPr marL="742950" indent="-742950">
              <a:buAutoNum type="arabicPeriod"/>
            </a:pPr>
            <a:r>
              <a:rPr lang="en-IN" sz="3600" b="1" i="1" dirty="0"/>
              <a:t>Tejesh Bathula</a:t>
            </a:r>
          </a:p>
          <a:p>
            <a:pPr marL="742950" indent="-742950">
              <a:buAutoNum type="arabicPeriod"/>
            </a:pPr>
            <a:r>
              <a:rPr lang="en-IN" sz="3600" b="1" i="1" dirty="0"/>
              <a:t>Santhosh Sriram</a:t>
            </a:r>
          </a:p>
          <a:p>
            <a:pPr marL="742950" indent="-742950">
              <a:buAutoNum type="arabicPeriod"/>
            </a:pPr>
            <a:r>
              <a:rPr lang="en-IN" sz="3600" b="1" i="1" dirty="0"/>
              <a:t>Kumar Suraj</a:t>
            </a:r>
            <a:endParaRPr lang="en-IN" sz="3600" dirty="0"/>
          </a:p>
        </p:txBody>
      </p:sp>
      <p:sp>
        <p:nvSpPr>
          <p:cNvPr id="8" name="TextBox 7">
            <a:extLst>
              <a:ext uri="{FF2B5EF4-FFF2-40B4-BE49-F238E27FC236}">
                <a16:creationId xmlns:a16="http://schemas.microsoft.com/office/drawing/2014/main" id="{A8BE6F46-3E30-4A76-B46B-5684D8CE99C7}"/>
              </a:ext>
            </a:extLst>
          </p:cNvPr>
          <p:cNvSpPr txBox="1"/>
          <p:nvPr/>
        </p:nvSpPr>
        <p:spPr>
          <a:xfrm>
            <a:off x="3414778" y="731031"/>
            <a:ext cx="6224241" cy="923330"/>
          </a:xfrm>
          <a:prstGeom prst="rect">
            <a:avLst/>
          </a:prstGeom>
          <a:noFill/>
        </p:spPr>
        <p:txBody>
          <a:bodyPr wrap="square" rtlCol="0">
            <a:spAutoFit/>
          </a:bodyPr>
          <a:lstStyle/>
          <a:p>
            <a:r>
              <a:rPr lang="en-IN" sz="5400" b="1" dirty="0">
                <a:ln w="0"/>
                <a:solidFill>
                  <a:schemeClr val="tx1">
                    <a:lumMod val="95000"/>
                    <a:lumOff val="5000"/>
                  </a:schemeClr>
                </a:solidFill>
                <a:effectLst>
                  <a:outerShdw blurRad="38100" dist="38100" dir="2700000" algn="tl">
                    <a:srgbClr val="000000">
                      <a:alpha val="43137"/>
                    </a:srgbClr>
                  </a:outerShdw>
                </a:effectLst>
              </a:rPr>
              <a:t>Rainfall Prediction</a:t>
            </a:r>
            <a:endParaRPr lang="en-IN" sz="54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8A81352D-AB2B-4966-96D5-F541B0BBDD71}"/>
              </a:ext>
            </a:extLst>
          </p:cNvPr>
          <p:cNvSpPr txBox="1"/>
          <p:nvPr/>
        </p:nvSpPr>
        <p:spPr>
          <a:xfrm>
            <a:off x="6758609" y="3578086"/>
            <a:ext cx="3171959" cy="1200329"/>
          </a:xfrm>
          <a:prstGeom prst="rect">
            <a:avLst/>
          </a:prstGeom>
          <a:noFill/>
        </p:spPr>
        <p:txBody>
          <a:bodyPr wrap="none" rtlCol="0">
            <a:spAutoFit/>
          </a:bodyPr>
          <a:lstStyle/>
          <a:p>
            <a:r>
              <a:rPr lang="en-IN" sz="3600" b="1" i="1" dirty="0"/>
              <a:t>Mentor : </a:t>
            </a:r>
          </a:p>
          <a:p>
            <a:r>
              <a:rPr lang="en-IN" sz="3600" b="1" i="1" dirty="0"/>
              <a:t>Vikash Chandra</a:t>
            </a:r>
          </a:p>
        </p:txBody>
      </p:sp>
      <p:pic>
        <p:nvPicPr>
          <p:cNvPr id="13" name="Picture 12">
            <a:extLst>
              <a:ext uri="{FF2B5EF4-FFF2-40B4-BE49-F238E27FC236}">
                <a16:creationId xmlns:a16="http://schemas.microsoft.com/office/drawing/2014/main" id="{5C4F2E24-7915-44D6-958C-37677B781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152062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DA1A-F674-4CB7-8698-4A3B21284527}"/>
              </a:ext>
            </a:extLst>
          </p:cNvPr>
          <p:cNvSpPr>
            <a:spLocks noGrp="1"/>
          </p:cNvSpPr>
          <p:nvPr>
            <p:ph type="title"/>
          </p:nvPr>
        </p:nvSpPr>
        <p:spPr/>
        <p:txBody>
          <a:bodyPr/>
          <a:lstStyle/>
          <a:p>
            <a:r>
              <a:rPr lang="en-GB" sz="4400" b="1" dirty="0">
                <a:latin typeface="+mn-lt"/>
              </a:rPr>
              <a:t> DATA ANALYSIS</a:t>
            </a:r>
            <a:br>
              <a:rPr lang="en-US" sz="4400" dirty="0"/>
            </a:br>
            <a:endParaRPr lang="en-IN" dirty="0">
              <a:latin typeface="+mn-lt"/>
            </a:endParaRPr>
          </a:p>
        </p:txBody>
      </p:sp>
      <p:pic>
        <p:nvPicPr>
          <p:cNvPr id="5" name="Content Placeholder 4">
            <a:extLst>
              <a:ext uri="{FF2B5EF4-FFF2-40B4-BE49-F238E27FC236}">
                <a16:creationId xmlns:a16="http://schemas.microsoft.com/office/drawing/2014/main" id="{A7EB266E-F7E7-495C-8ED0-8CB9F4CF8A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081" y="1435455"/>
            <a:ext cx="3558848" cy="2476715"/>
          </a:xfrm>
        </p:spPr>
      </p:pic>
      <p:pic>
        <p:nvPicPr>
          <p:cNvPr id="9" name="Picture 8">
            <a:extLst>
              <a:ext uri="{FF2B5EF4-FFF2-40B4-BE49-F238E27FC236}">
                <a16:creationId xmlns:a16="http://schemas.microsoft.com/office/drawing/2014/main" id="{586F11F8-9D59-46DE-8C48-E0A501E90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245" y="1435455"/>
            <a:ext cx="3520745" cy="2446232"/>
          </a:xfrm>
          <a:prstGeom prst="rect">
            <a:avLst/>
          </a:prstGeom>
        </p:spPr>
      </p:pic>
      <p:pic>
        <p:nvPicPr>
          <p:cNvPr id="11" name="Picture 10">
            <a:extLst>
              <a:ext uri="{FF2B5EF4-FFF2-40B4-BE49-F238E27FC236}">
                <a16:creationId xmlns:a16="http://schemas.microsoft.com/office/drawing/2014/main" id="{A03BF325-994E-4989-9EEE-C23B06B5B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245" y="3985678"/>
            <a:ext cx="3686459" cy="2597099"/>
          </a:xfrm>
          <a:prstGeom prst="rect">
            <a:avLst/>
          </a:prstGeom>
        </p:spPr>
      </p:pic>
      <p:sp>
        <p:nvSpPr>
          <p:cNvPr id="4" name="TextBox 3">
            <a:extLst>
              <a:ext uri="{FF2B5EF4-FFF2-40B4-BE49-F238E27FC236}">
                <a16:creationId xmlns:a16="http://schemas.microsoft.com/office/drawing/2014/main" id="{A803A73C-7762-46DD-AD26-A60CB4F96FF2}"/>
              </a:ext>
            </a:extLst>
          </p:cNvPr>
          <p:cNvSpPr txBox="1"/>
          <p:nvPr/>
        </p:nvSpPr>
        <p:spPr>
          <a:xfrm>
            <a:off x="9303797" y="1690688"/>
            <a:ext cx="2769833" cy="4524315"/>
          </a:xfrm>
          <a:prstGeom prst="rect">
            <a:avLst/>
          </a:prstGeom>
          <a:noFill/>
        </p:spPr>
        <p:txBody>
          <a:bodyPr wrap="square" rtlCol="0">
            <a:spAutoFit/>
          </a:bodyPr>
          <a:lstStyle/>
          <a:p>
            <a:pPr marL="285750" indent="-285750">
              <a:buFont typeface="Wingdings" panose="05000000000000000000" pitchFamily="2" charset="2"/>
              <a:buChar char="Ø"/>
            </a:pPr>
            <a:r>
              <a:rPr lang="en-GB" dirty="0"/>
              <a:t>From the distribution plots, we can infer that the features </a:t>
            </a:r>
            <a:r>
              <a:rPr lang="en-GB" b="1" dirty="0"/>
              <a:t>Temp3pm</a:t>
            </a:r>
            <a:r>
              <a:rPr lang="en-GB" dirty="0"/>
              <a:t>,</a:t>
            </a:r>
            <a:r>
              <a:rPr lang="en-GB" b="1" dirty="0"/>
              <a:t> Temp9am </a:t>
            </a:r>
            <a:r>
              <a:rPr lang="en-GB" dirty="0"/>
              <a:t>and</a:t>
            </a:r>
            <a:r>
              <a:rPr lang="en-GB" b="1" dirty="0"/>
              <a:t> Pressure 3pm </a:t>
            </a:r>
            <a:r>
              <a:rPr lang="en-GB" dirty="0"/>
              <a:t>are normally distributed and the feature </a:t>
            </a:r>
            <a:r>
              <a:rPr lang="en-GB" b="1" dirty="0"/>
              <a:t>Rainfall</a:t>
            </a:r>
            <a:r>
              <a:rPr lang="en-GB" dirty="0"/>
              <a:t> is not normally distributed and it is right skewed.</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US" dirty="0"/>
              <a:t>Also there are some features in our dataset which are not normally distributed and have been treated using Power Transformer.</a:t>
            </a:r>
          </a:p>
        </p:txBody>
      </p:sp>
      <p:pic>
        <p:nvPicPr>
          <p:cNvPr id="6" name="Picture 5">
            <a:extLst>
              <a:ext uri="{FF2B5EF4-FFF2-40B4-BE49-F238E27FC236}">
                <a16:creationId xmlns:a16="http://schemas.microsoft.com/office/drawing/2014/main" id="{5C353C29-B115-416A-A85C-568AB470F893}"/>
              </a:ext>
            </a:extLst>
          </p:cNvPr>
          <p:cNvPicPr>
            <a:picLocks noChangeAspect="1"/>
          </p:cNvPicPr>
          <p:nvPr/>
        </p:nvPicPr>
        <p:blipFill>
          <a:blip r:embed="rId5"/>
          <a:stretch>
            <a:fillRect/>
          </a:stretch>
        </p:blipFill>
        <p:spPr>
          <a:xfrm>
            <a:off x="838200" y="3912170"/>
            <a:ext cx="4310849" cy="2796920"/>
          </a:xfrm>
          <a:prstGeom prst="rect">
            <a:avLst/>
          </a:prstGeom>
        </p:spPr>
      </p:pic>
      <p:pic>
        <p:nvPicPr>
          <p:cNvPr id="10" name="Picture 9">
            <a:extLst>
              <a:ext uri="{FF2B5EF4-FFF2-40B4-BE49-F238E27FC236}">
                <a16:creationId xmlns:a16="http://schemas.microsoft.com/office/drawing/2014/main" id="{51561EC3-B15E-4C21-A39C-4D0252C2A0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437106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36BA854-619E-4AA5-A57C-99A055B4E2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291" y="1272570"/>
            <a:ext cx="11416457" cy="3633399"/>
          </a:xfrm>
        </p:spPr>
      </p:pic>
      <p:pic>
        <p:nvPicPr>
          <p:cNvPr id="4" name="Picture 3">
            <a:extLst>
              <a:ext uri="{FF2B5EF4-FFF2-40B4-BE49-F238E27FC236}">
                <a16:creationId xmlns:a16="http://schemas.microsoft.com/office/drawing/2014/main" id="{43617D64-2358-46F4-A483-3C758D8EC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802" y="288290"/>
            <a:ext cx="2422796" cy="520700"/>
          </a:xfrm>
          <a:prstGeom prst="rect">
            <a:avLst/>
          </a:prstGeom>
        </p:spPr>
      </p:pic>
      <p:sp>
        <p:nvSpPr>
          <p:cNvPr id="11" name="TextBox 10">
            <a:extLst>
              <a:ext uri="{FF2B5EF4-FFF2-40B4-BE49-F238E27FC236}">
                <a16:creationId xmlns:a16="http://schemas.microsoft.com/office/drawing/2014/main" id="{E89787A7-51A5-4722-8B4F-DC2DA87FEB77}"/>
              </a:ext>
            </a:extLst>
          </p:cNvPr>
          <p:cNvSpPr txBox="1"/>
          <p:nvPr/>
        </p:nvSpPr>
        <p:spPr>
          <a:xfrm>
            <a:off x="828819" y="4955541"/>
            <a:ext cx="10107698" cy="1200329"/>
          </a:xfrm>
          <a:prstGeom prst="rect">
            <a:avLst/>
          </a:prstGeom>
          <a:noFill/>
        </p:spPr>
        <p:txBody>
          <a:bodyPr wrap="square" rtlCol="0">
            <a:spAutoFit/>
          </a:bodyPr>
          <a:lstStyle/>
          <a:p>
            <a:r>
              <a:rPr lang="en-IN" sz="2400" dirty="0"/>
              <a:t>From the above count plot we infer that :</a:t>
            </a:r>
          </a:p>
          <a:p>
            <a:pPr marL="285750" indent="-285750">
              <a:buFont typeface="Wingdings" panose="05000000000000000000" pitchFamily="2" charset="2"/>
              <a:buChar char="Ø"/>
            </a:pPr>
            <a:r>
              <a:rPr lang="en-IN" sz="2400" dirty="0"/>
              <a:t>At 9AM the wind is more at North direction.</a:t>
            </a:r>
          </a:p>
          <a:p>
            <a:pPr marL="285750" indent="-285750">
              <a:buFont typeface="Wingdings" panose="05000000000000000000" pitchFamily="2" charset="2"/>
              <a:buChar char="Ø"/>
            </a:pPr>
            <a:r>
              <a:rPr lang="en-IN" sz="2400" dirty="0"/>
              <a:t>At 3PM the wind is more at SouthEast direction.</a:t>
            </a:r>
          </a:p>
        </p:txBody>
      </p:sp>
      <p:sp>
        <p:nvSpPr>
          <p:cNvPr id="3" name="TextBox 2">
            <a:extLst>
              <a:ext uri="{FF2B5EF4-FFF2-40B4-BE49-F238E27FC236}">
                <a16:creationId xmlns:a16="http://schemas.microsoft.com/office/drawing/2014/main" id="{F41AC137-A984-4E31-9019-AE977303B59D}"/>
              </a:ext>
            </a:extLst>
          </p:cNvPr>
          <p:cNvSpPr txBox="1"/>
          <p:nvPr/>
        </p:nvSpPr>
        <p:spPr>
          <a:xfrm>
            <a:off x="518101" y="317409"/>
            <a:ext cx="8096434" cy="769441"/>
          </a:xfrm>
          <a:prstGeom prst="rect">
            <a:avLst/>
          </a:prstGeom>
          <a:noFill/>
        </p:spPr>
        <p:txBody>
          <a:bodyPr wrap="square" rtlCol="0">
            <a:spAutoFit/>
          </a:bodyPr>
          <a:lstStyle/>
          <a:p>
            <a:r>
              <a:rPr lang="en-GB" sz="4400" b="1" dirty="0"/>
              <a:t> DATA ANALYSIS</a:t>
            </a:r>
            <a:endParaRPr lang="en-US" sz="4400" b="1" dirty="0"/>
          </a:p>
        </p:txBody>
      </p:sp>
    </p:spTree>
    <p:extLst>
      <p:ext uri="{BB962C8B-B14F-4D97-AF65-F5344CB8AC3E}">
        <p14:creationId xmlns:p14="http://schemas.microsoft.com/office/powerpoint/2010/main" val="1715010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4B4788-DF8E-47B5-8EE4-A88C37E29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1663" y="1364974"/>
            <a:ext cx="6340337" cy="4505739"/>
          </a:xfrm>
          <a:prstGeom prst="rect">
            <a:avLst/>
          </a:prstGeom>
        </p:spPr>
      </p:pic>
      <p:pic>
        <p:nvPicPr>
          <p:cNvPr id="5" name="Picture 4">
            <a:extLst>
              <a:ext uri="{FF2B5EF4-FFF2-40B4-BE49-F238E27FC236}">
                <a16:creationId xmlns:a16="http://schemas.microsoft.com/office/drawing/2014/main" id="{93828A46-B84A-420E-8A4B-C72B56DF5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2" y="1364974"/>
            <a:ext cx="5864915" cy="4505739"/>
          </a:xfrm>
          <a:prstGeom prst="rect">
            <a:avLst/>
          </a:prstGeom>
        </p:spPr>
      </p:pic>
      <p:sp>
        <p:nvSpPr>
          <p:cNvPr id="6" name="TextBox 5">
            <a:extLst>
              <a:ext uri="{FF2B5EF4-FFF2-40B4-BE49-F238E27FC236}">
                <a16:creationId xmlns:a16="http://schemas.microsoft.com/office/drawing/2014/main" id="{050D5E81-4436-4007-8137-6974A6BBD678}"/>
              </a:ext>
            </a:extLst>
          </p:cNvPr>
          <p:cNvSpPr txBox="1"/>
          <p:nvPr/>
        </p:nvSpPr>
        <p:spPr>
          <a:xfrm>
            <a:off x="728870" y="530087"/>
            <a:ext cx="10911192" cy="769441"/>
          </a:xfrm>
          <a:prstGeom prst="rect">
            <a:avLst/>
          </a:prstGeom>
          <a:noFill/>
        </p:spPr>
        <p:txBody>
          <a:bodyPr wrap="none" rtlCol="0">
            <a:spAutoFit/>
          </a:bodyPr>
          <a:lstStyle/>
          <a:p>
            <a:r>
              <a:rPr lang="en-IN" sz="4400" b="1" dirty="0"/>
              <a:t>AVERAGE RAINFALL AT DIFFERENT LOCATIONS</a:t>
            </a:r>
          </a:p>
        </p:txBody>
      </p:sp>
      <p:pic>
        <p:nvPicPr>
          <p:cNvPr id="8" name="Picture 7">
            <a:extLst>
              <a:ext uri="{FF2B5EF4-FFF2-40B4-BE49-F238E27FC236}">
                <a16:creationId xmlns:a16="http://schemas.microsoft.com/office/drawing/2014/main" id="{64122F04-4D16-456B-860B-AC4D0FB90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1078" y="16234"/>
            <a:ext cx="2422796" cy="520700"/>
          </a:xfrm>
          <a:prstGeom prst="rect">
            <a:avLst/>
          </a:prstGeom>
        </p:spPr>
      </p:pic>
      <p:sp>
        <p:nvSpPr>
          <p:cNvPr id="9" name="TextBox 8">
            <a:extLst>
              <a:ext uri="{FF2B5EF4-FFF2-40B4-BE49-F238E27FC236}">
                <a16:creationId xmlns:a16="http://schemas.microsoft.com/office/drawing/2014/main" id="{C71B4698-A38F-4D52-9183-A5AF42E43BFB}"/>
              </a:ext>
            </a:extLst>
          </p:cNvPr>
          <p:cNvSpPr txBox="1"/>
          <p:nvPr/>
        </p:nvSpPr>
        <p:spPr>
          <a:xfrm>
            <a:off x="728870" y="6241774"/>
            <a:ext cx="10867912" cy="369332"/>
          </a:xfrm>
          <a:prstGeom prst="rect">
            <a:avLst/>
          </a:prstGeom>
          <a:noFill/>
        </p:spPr>
        <p:txBody>
          <a:bodyPr wrap="none" rtlCol="0">
            <a:spAutoFit/>
          </a:bodyPr>
          <a:lstStyle/>
          <a:p>
            <a:r>
              <a:rPr lang="en-IN" dirty="0"/>
              <a:t>From the above visualizations we can infer that maximum rainfall is at</a:t>
            </a:r>
            <a:r>
              <a:rPr lang="en-IN" b="1" dirty="0"/>
              <a:t> Cairns </a:t>
            </a:r>
            <a:r>
              <a:rPr lang="en-IN" dirty="0"/>
              <a:t>and minimum rainfall is at </a:t>
            </a:r>
            <a:r>
              <a:rPr lang="en-IN" b="1" dirty="0"/>
              <a:t>Woomera</a:t>
            </a:r>
            <a:r>
              <a:rPr lang="en-IN" dirty="0"/>
              <a:t>. </a:t>
            </a:r>
          </a:p>
        </p:txBody>
      </p:sp>
    </p:spTree>
    <p:extLst>
      <p:ext uri="{BB962C8B-B14F-4D97-AF65-F5344CB8AC3E}">
        <p14:creationId xmlns:p14="http://schemas.microsoft.com/office/powerpoint/2010/main" val="1419838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A9253A9-B6CA-433D-9C98-B8D886FDFA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4330" y="120857"/>
            <a:ext cx="2342322" cy="674273"/>
          </a:xfrm>
          <a:prstGeom prst="rect">
            <a:avLst/>
          </a:prstGeom>
        </p:spPr>
      </p:pic>
      <p:pic>
        <p:nvPicPr>
          <p:cNvPr id="7" name="Picture 6">
            <a:extLst>
              <a:ext uri="{FF2B5EF4-FFF2-40B4-BE49-F238E27FC236}">
                <a16:creationId xmlns:a16="http://schemas.microsoft.com/office/drawing/2014/main" id="{2F16A8E5-EE82-4CA3-8B19-89735560D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74" y="0"/>
            <a:ext cx="8495239" cy="3647627"/>
          </a:xfrm>
          <a:prstGeom prst="rect">
            <a:avLst/>
          </a:prstGeom>
        </p:spPr>
      </p:pic>
      <p:pic>
        <p:nvPicPr>
          <p:cNvPr id="9" name="Picture 8">
            <a:extLst>
              <a:ext uri="{FF2B5EF4-FFF2-40B4-BE49-F238E27FC236}">
                <a16:creationId xmlns:a16="http://schemas.microsoft.com/office/drawing/2014/main" id="{C6E4FE9B-AE73-4E9A-869A-119C361F7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47627"/>
            <a:ext cx="8792802" cy="3210373"/>
          </a:xfrm>
          <a:prstGeom prst="rect">
            <a:avLst/>
          </a:prstGeom>
        </p:spPr>
      </p:pic>
      <p:sp>
        <p:nvSpPr>
          <p:cNvPr id="10" name="TextBox 9">
            <a:extLst>
              <a:ext uri="{FF2B5EF4-FFF2-40B4-BE49-F238E27FC236}">
                <a16:creationId xmlns:a16="http://schemas.microsoft.com/office/drawing/2014/main" id="{92F068E1-CA56-4D21-BB5F-A6A0CFE64AC2}"/>
              </a:ext>
            </a:extLst>
          </p:cNvPr>
          <p:cNvSpPr txBox="1"/>
          <p:nvPr/>
        </p:nvSpPr>
        <p:spPr>
          <a:xfrm>
            <a:off x="8613913" y="1285461"/>
            <a:ext cx="3629385"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We are comparing data of past 10 years. From the line plot of Rainfall based on Year and Month, we infer that </a:t>
            </a:r>
            <a:r>
              <a:rPr lang="en-US" b="0" i="0" dirty="0">
                <a:solidFill>
                  <a:srgbClr val="000000"/>
                </a:solidFill>
                <a:effectLst/>
              </a:rPr>
              <a:t>Both maximum and minimum average rainfall is observed in 2008 for the months of Feb and April.</a:t>
            </a:r>
            <a:endParaRPr lang="en-IN" dirty="0"/>
          </a:p>
        </p:txBody>
      </p:sp>
      <p:sp>
        <p:nvSpPr>
          <p:cNvPr id="11" name="TextBox 10">
            <a:extLst>
              <a:ext uri="{FF2B5EF4-FFF2-40B4-BE49-F238E27FC236}">
                <a16:creationId xmlns:a16="http://schemas.microsoft.com/office/drawing/2014/main" id="{E7C9FF8D-738C-4359-94B2-33B876D65A21}"/>
              </a:ext>
            </a:extLst>
          </p:cNvPr>
          <p:cNvSpPr txBox="1"/>
          <p:nvPr/>
        </p:nvSpPr>
        <p:spPr>
          <a:xfrm>
            <a:off x="8792802" y="4081670"/>
            <a:ext cx="3399198"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We are comparing data of past 10 years. From the line plot of Rainfall based on Month and Day, we infer that the average rainfall is more in the month of June and less in the month of September.</a:t>
            </a:r>
          </a:p>
        </p:txBody>
      </p:sp>
    </p:spTree>
    <p:extLst>
      <p:ext uri="{BB962C8B-B14F-4D97-AF65-F5344CB8AC3E}">
        <p14:creationId xmlns:p14="http://schemas.microsoft.com/office/powerpoint/2010/main" val="1694636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67EC89C-9238-4A68-99CA-2E81F67C75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0348" y="106018"/>
            <a:ext cx="2186609" cy="583096"/>
          </a:xfrm>
          <a:prstGeom prst="rect">
            <a:avLst/>
          </a:prstGeom>
        </p:spPr>
      </p:pic>
      <p:pic>
        <p:nvPicPr>
          <p:cNvPr id="6" name="Picture 5">
            <a:extLst>
              <a:ext uri="{FF2B5EF4-FFF2-40B4-BE49-F238E27FC236}">
                <a16:creationId xmlns:a16="http://schemas.microsoft.com/office/drawing/2014/main" id="{4E6F85A8-7B60-4622-9BB1-F62F5B975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7482"/>
            <a:ext cx="5579083" cy="3251050"/>
          </a:xfrm>
          <a:prstGeom prst="rect">
            <a:avLst/>
          </a:prstGeom>
        </p:spPr>
      </p:pic>
      <p:pic>
        <p:nvPicPr>
          <p:cNvPr id="8" name="Picture 7">
            <a:extLst>
              <a:ext uri="{FF2B5EF4-FFF2-40B4-BE49-F238E27FC236}">
                <a16:creationId xmlns:a16="http://schemas.microsoft.com/office/drawing/2014/main" id="{9F6F72E1-77A5-4886-A370-6708F3396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704" y="577482"/>
            <a:ext cx="5711687" cy="3027786"/>
          </a:xfrm>
          <a:prstGeom prst="rect">
            <a:avLst/>
          </a:prstGeom>
        </p:spPr>
      </p:pic>
      <p:sp>
        <p:nvSpPr>
          <p:cNvPr id="9" name="TextBox 8">
            <a:extLst>
              <a:ext uri="{FF2B5EF4-FFF2-40B4-BE49-F238E27FC236}">
                <a16:creationId xmlns:a16="http://schemas.microsoft.com/office/drawing/2014/main" id="{C9F980BC-3065-4CD8-B961-6D864315E0A6}"/>
              </a:ext>
            </a:extLst>
          </p:cNvPr>
          <p:cNvSpPr txBox="1"/>
          <p:nvPr/>
        </p:nvSpPr>
        <p:spPr>
          <a:xfrm>
            <a:off x="298917" y="3919951"/>
            <a:ext cx="5280165" cy="2308324"/>
          </a:xfrm>
          <a:prstGeom prst="rect">
            <a:avLst/>
          </a:prstGeom>
          <a:noFill/>
        </p:spPr>
        <p:txBody>
          <a:bodyPr wrap="square" rtlCol="0">
            <a:spAutoFit/>
          </a:bodyPr>
          <a:lstStyle/>
          <a:p>
            <a:pPr marL="285750" indent="-285750">
              <a:buFont typeface="Wingdings" panose="05000000000000000000" pitchFamily="2" charset="2"/>
              <a:buChar char="Ø"/>
            </a:pPr>
            <a:r>
              <a:rPr lang="en-IN" dirty="0"/>
              <a:t>From the above scatter plot, we infer that there is linear relationship between Temp9am and Temp3pm. As the Temp9am increases the Temp3pm also increases.</a:t>
            </a:r>
          </a:p>
          <a:p>
            <a:endParaRPr lang="en-IN" dirty="0"/>
          </a:p>
          <a:p>
            <a:pPr marL="285750" indent="-285750">
              <a:buFont typeface="Wingdings" panose="05000000000000000000" pitchFamily="2" charset="2"/>
              <a:buChar char="Ø"/>
            </a:pPr>
            <a:r>
              <a:rPr lang="en-IN" dirty="0"/>
              <a:t>As we know that, if there is increase in Temperature the chances of rainfall is less.</a:t>
            </a:r>
          </a:p>
          <a:p>
            <a:pPr marL="285750" indent="-285750">
              <a:buFont typeface="Wingdings" panose="05000000000000000000" pitchFamily="2" charset="2"/>
              <a:buChar char="Ø"/>
            </a:pPr>
            <a:endParaRPr lang="en-IN" dirty="0"/>
          </a:p>
        </p:txBody>
      </p:sp>
      <p:sp>
        <p:nvSpPr>
          <p:cNvPr id="11" name="TextBox 10">
            <a:extLst>
              <a:ext uri="{FF2B5EF4-FFF2-40B4-BE49-F238E27FC236}">
                <a16:creationId xmlns:a16="http://schemas.microsoft.com/office/drawing/2014/main" id="{298C62E2-6CB9-4684-A0C7-2804913982BE}"/>
              </a:ext>
            </a:extLst>
          </p:cNvPr>
          <p:cNvSpPr txBox="1"/>
          <p:nvPr/>
        </p:nvSpPr>
        <p:spPr>
          <a:xfrm>
            <a:off x="6387547" y="3930664"/>
            <a:ext cx="5141843" cy="2339102"/>
          </a:xfrm>
          <a:prstGeom prst="rect">
            <a:avLst/>
          </a:prstGeom>
          <a:noFill/>
        </p:spPr>
        <p:txBody>
          <a:bodyPr wrap="square" rtlCol="0">
            <a:spAutoFit/>
          </a:bodyPr>
          <a:lstStyle/>
          <a:p>
            <a:pPr marL="285750" indent="-285750">
              <a:buFont typeface="Wingdings" panose="05000000000000000000" pitchFamily="2" charset="2"/>
              <a:buChar char="Ø"/>
            </a:pPr>
            <a:r>
              <a:rPr lang="en-IN" dirty="0"/>
              <a:t>From the above scatter plot, we infer that there is linear relationship between Pressure9am and Pressure3pm. As the Pressure9am increases Pressure3pm also increases.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As we know that, if there is increase in Pressure the chances of rainfall is less.</a:t>
            </a:r>
          </a:p>
          <a:p>
            <a:pPr marL="285750" indent="-285750">
              <a:buFont typeface="Wingdings" panose="05000000000000000000" pitchFamily="2" charset="2"/>
              <a:buChar char="Ø"/>
            </a:pPr>
            <a:endParaRPr lang="en-IN" sz="2000" dirty="0"/>
          </a:p>
        </p:txBody>
      </p:sp>
    </p:spTree>
    <p:extLst>
      <p:ext uri="{BB962C8B-B14F-4D97-AF65-F5344CB8AC3E}">
        <p14:creationId xmlns:p14="http://schemas.microsoft.com/office/powerpoint/2010/main" val="217700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BDCC3-DBD9-474D-8D3B-E77DB47D2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4" y="721003"/>
            <a:ext cx="5738191" cy="3797988"/>
          </a:xfrm>
          <a:prstGeom prst="rect">
            <a:avLst/>
          </a:prstGeom>
        </p:spPr>
      </p:pic>
      <p:pic>
        <p:nvPicPr>
          <p:cNvPr id="5" name="Picture 4">
            <a:extLst>
              <a:ext uri="{FF2B5EF4-FFF2-40B4-BE49-F238E27FC236}">
                <a16:creationId xmlns:a16="http://schemas.microsoft.com/office/drawing/2014/main" id="{721389CA-5617-4369-917F-27B1F5AB4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67" y="721003"/>
            <a:ext cx="5844207" cy="3904006"/>
          </a:xfrm>
          <a:prstGeom prst="rect">
            <a:avLst/>
          </a:prstGeom>
        </p:spPr>
      </p:pic>
      <p:sp>
        <p:nvSpPr>
          <p:cNvPr id="6" name="TextBox 5">
            <a:extLst>
              <a:ext uri="{FF2B5EF4-FFF2-40B4-BE49-F238E27FC236}">
                <a16:creationId xmlns:a16="http://schemas.microsoft.com/office/drawing/2014/main" id="{F0B50FE1-88A8-479E-9150-CC1FF716D255}"/>
              </a:ext>
            </a:extLst>
          </p:cNvPr>
          <p:cNvSpPr txBox="1"/>
          <p:nvPr/>
        </p:nvSpPr>
        <p:spPr>
          <a:xfrm>
            <a:off x="993914" y="4982817"/>
            <a:ext cx="9144000" cy="707886"/>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From the above scatter plots, we can infer that no linear relationship can be observed for both Windspeed and Humidity at different time spans.</a:t>
            </a:r>
          </a:p>
        </p:txBody>
      </p:sp>
      <p:pic>
        <p:nvPicPr>
          <p:cNvPr id="8" name="Content Placeholder 3">
            <a:extLst>
              <a:ext uri="{FF2B5EF4-FFF2-40B4-BE49-F238E27FC236}">
                <a16:creationId xmlns:a16="http://schemas.microsoft.com/office/drawing/2014/main" id="{32AD5461-D303-49AB-B0D2-06127060B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0348" y="106018"/>
            <a:ext cx="2186609" cy="583096"/>
          </a:xfrm>
          <a:prstGeom prst="rect">
            <a:avLst/>
          </a:prstGeom>
        </p:spPr>
      </p:pic>
    </p:spTree>
    <p:extLst>
      <p:ext uri="{BB962C8B-B14F-4D97-AF65-F5344CB8AC3E}">
        <p14:creationId xmlns:p14="http://schemas.microsoft.com/office/powerpoint/2010/main" val="4041771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D27941-B243-4C60-B205-2C10DEE4C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03" y="914400"/>
            <a:ext cx="6689767" cy="2672180"/>
          </a:xfrm>
          <a:prstGeom prst="rect">
            <a:avLst/>
          </a:prstGeom>
        </p:spPr>
      </p:pic>
      <p:pic>
        <p:nvPicPr>
          <p:cNvPr id="5" name="Picture 4">
            <a:extLst>
              <a:ext uri="{FF2B5EF4-FFF2-40B4-BE49-F238E27FC236}">
                <a16:creationId xmlns:a16="http://schemas.microsoft.com/office/drawing/2014/main" id="{08237547-DCC7-43CE-A052-789224AD1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34" y="3719744"/>
            <a:ext cx="6557436" cy="3138256"/>
          </a:xfrm>
          <a:prstGeom prst="rect">
            <a:avLst/>
          </a:prstGeom>
        </p:spPr>
      </p:pic>
      <p:sp>
        <p:nvSpPr>
          <p:cNvPr id="6" name="TextBox 5">
            <a:extLst>
              <a:ext uri="{FF2B5EF4-FFF2-40B4-BE49-F238E27FC236}">
                <a16:creationId xmlns:a16="http://schemas.microsoft.com/office/drawing/2014/main" id="{FF63D353-D474-4145-A69B-30D5A2FA3480}"/>
              </a:ext>
            </a:extLst>
          </p:cNvPr>
          <p:cNvSpPr txBox="1"/>
          <p:nvPr/>
        </p:nvSpPr>
        <p:spPr>
          <a:xfrm>
            <a:off x="7056782" y="1338469"/>
            <a:ext cx="4426225" cy="1938992"/>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From the scatter plot between Evaporation and Rainfall, we infer that if the evaporation is less there is more chances of rainfall in that day.</a:t>
            </a:r>
          </a:p>
        </p:txBody>
      </p:sp>
      <p:sp>
        <p:nvSpPr>
          <p:cNvPr id="8" name="TextBox 7">
            <a:extLst>
              <a:ext uri="{FF2B5EF4-FFF2-40B4-BE49-F238E27FC236}">
                <a16:creationId xmlns:a16="http://schemas.microsoft.com/office/drawing/2014/main" id="{0AC78996-F2E6-4AF6-AE30-2AA824743C3B}"/>
              </a:ext>
            </a:extLst>
          </p:cNvPr>
          <p:cNvSpPr txBox="1"/>
          <p:nvPr/>
        </p:nvSpPr>
        <p:spPr>
          <a:xfrm>
            <a:off x="7056782" y="3849180"/>
            <a:ext cx="4273827" cy="2215991"/>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From the scatter plot between Sunshine and Rainfall, we infer that as the Sunshine increases there is chances of a rainfall but rainfall rate is less.</a:t>
            </a:r>
          </a:p>
          <a:p>
            <a:endParaRPr lang="en-IN" dirty="0"/>
          </a:p>
        </p:txBody>
      </p:sp>
      <p:pic>
        <p:nvPicPr>
          <p:cNvPr id="10" name="Content Placeholder 3">
            <a:extLst>
              <a:ext uri="{FF2B5EF4-FFF2-40B4-BE49-F238E27FC236}">
                <a16:creationId xmlns:a16="http://schemas.microsoft.com/office/drawing/2014/main" id="{32E81254-A4A9-4953-9867-50252B0AA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0348" y="106018"/>
            <a:ext cx="2186609" cy="583096"/>
          </a:xfrm>
          <a:prstGeom prst="rect">
            <a:avLst/>
          </a:prstGeom>
        </p:spPr>
      </p:pic>
      <p:sp>
        <p:nvSpPr>
          <p:cNvPr id="2" name="TextBox 1">
            <a:extLst>
              <a:ext uri="{FF2B5EF4-FFF2-40B4-BE49-F238E27FC236}">
                <a16:creationId xmlns:a16="http://schemas.microsoft.com/office/drawing/2014/main" id="{E262E8ED-F49B-49A6-A963-26A6387AB130}"/>
              </a:ext>
            </a:extLst>
          </p:cNvPr>
          <p:cNvSpPr txBox="1"/>
          <p:nvPr/>
        </p:nvSpPr>
        <p:spPr>
          <a:xfrm>
            <a:off x="697765" y="144959"/>
            <a:ext cx="8495930" cy="769441"/>
          </a:xfrm>
          <a:prstGeom prst="rect">
            <a:avLst/>
          </a:prstGeom>
          <a:noFill/>
        </p:spPr>
        <p:txBody>
          <a:bodyPr wrap="square" rtlCol="0">
            <a:spAutoFit/>
          </a:bodyPr>
          <a:lstStyle/>
          <a:p>
            <a:r>
              <a:rPr lang="en-GB" sz="4400" b="1" dirty="0"/>
              <a:t>ANALYSIS</a:t>
            </a:r>
            <a:endParaRPr lang="en-US" sz="4400" b="1" dirty="0"/>
          </a:p>
        </p:txBody>
      </p:sp>
    </p:spTree>
    <p:extLst>
      <p:ext uri="{BB962C8B-B14F-4D97-AF65-F5344CB8AC3E}">
        <p14:creationId xmlns:p14="http://schemas.microsoft.com/office/powerpoint/2010/main" val="313379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744D80-4347-4009-8F0E-122932CF29A8}"/>
              </a:ext>
            </a:extLst>
          </p:cNvPr>
          <p:cNvPicPr>
            <a:picLocks noChangeAspect="1"/>
          </p:cNvPicPr>
          <p:nvPr/>
        </p:nvPicPr>
        <p:blipFill rotWithShape="1">
          <a:blip r:embed="rId2">
            <a:duotone>
              <a:prstClr val="black"/>
              <a:srgbClr val="D9C3A5">
                <a:tint val="50000"/>
                <a:satMod val="180000"/>
              </a:srgb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15745"/>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CDA417D8-10CE-4B7B-B48A-60030D785A84}"/>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0770" r="7372"/>
          <a:stretch/>
        </p:blipFill>
        <p:spPr>
          <a:xfrm>
            <a:off x="0" y="-6933"/>
            <a:ext cx="12192000" cy="6956373"/>
          </a:xfrm>
          <a:prstGeom prst="rect">
            <a:avLst/>
          </a:prstGeom>
        </p:spPr>
      </p:pic>
      <p:sp>
        <p:nvSpPr>
          <p:cNvPr id="2" name="Title 1">
            <a:extLst>
              <a:ext uri="{FF2B5EF4-FFF2-40B4-BE49-F238E27FC236}">
                <a16:creationId xmlns:a16="http://schemas.microsoft.com/office/drawing/2014/main" id="{4D8DA636-368D-454F-AF38-0AD51DD165AE}"/>
              </a:ext>
            </a:extLst>
          </p:cNvPr>
          <p:cNvSpPr>
            <a:spLocks noGrp="1"/>
          </p:cNvSpPr>
          <p:nvPr>
            <p:ph type="title"/>
          </p:nvPr>
        </p:nvSpPr>
        <p:spPr>
          <a:xfrm>
            <a:off x="41566" y="95376"/>
            <a:ext cx="9142191" cy="893840"/>
          </a:xfrm>
        </p:spPr>
        <p:txBody>
          <a:bodyPr>
            <a:normAutofit/>
          </a:bodyPr>
          <a:lstStyle/>
          <a:p>
            <a:r>
              <a:rPr lang="en-IN" sz="4400" b="1" dirty="0">
                <a:latin typeface="Calibri" panose="020F0502020204030204" pitchFamily="34" charset="0"/>
                <a:cs typeface="Calibri" panose="020F0502020204030204" pitchFamily="34" charset="0"/>
              </a:rPr>
              <a:t>CORRELATION – HEAT MAP</a:t>
            </a:r>
          </a:p>
        </p:txBody>
      </p:sp>
      <p:sp>
        <p:nvSpPr>
          <p:cNvPr id="5" name="Content Placeholder 4">
            <a:extLst>
              <a:ext uri="{FF2B5EF4-FFF2-40B4-BE49-F238E27FC236}">
                <a16:creationId xmlns:a16="http://schemas.microsoft.com/office/drawing/2014/main" id="{C193D3BE-9073-4CC3-8A96-AC2627C01C50}"/>
              </a:ext>
            </a:extLst>
          </p:cNvPr>
          <p:cNvSpPr>
            <a:spLocks noGrp="1"/>
          </p:cNvSpPr>
          <p:nvPr>
            <p:ph idx="1"/>
          </p:nvPr>
        </p:nvSpPr>
        <p:spPr>
          <a:xfrm>
            <a:off x="1024128" y="1537855"/>
            <a:ext cx="9720073" cy="4771505"/>
          </a:xfrm>
        </p:spPr>
        <p:txBody>
          <a:bodyPr/>
          <a:lstStyle/>
          <a:p>
            <a:endParaRPr lang="en-IN" dirty="0"/>
          </a:p>
          <a:p>
            <a:pPr marL="0" indent="0">
              <a:buClrTx/>
              <a:buNone/>
            </a:pPr>
            <a:endParaRPr lang="en-US" dirty="0"/>
          </a:p>
          <a:p>
            <a:pPr marL="0" indent="0">
              <a:buClrTx/>
              <a:buNone/>
            </a:pPr>
            <a:endParaRPr lang="en-US" dirty="0"/>
          </a:p>
        </p:txBody>
      </p:sp>
      <p:pic>
        <p:nvPicPr>
          <p:cNvPr id="6" name="Picture 5">
            <a:extLst>
              <a:ext uri="{FF2B5EF4-FFF2-40B4-BE49-F238E27FC236}">
                <a16:creationId xmlns:a16="http://schemas.microsoft.com/office/drawing/2014/main" id="{3D6F27F9-3217-49BB-8C10-BDDE86D24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2802" y="288290"/>
            <a:ext cx="2422796" cy="520700"/>
          </a:xfrm>
          <a:prstGeom prst="rect">
            <a:avLst/>
          </a:prstGeom>
        </p:spPr>
      </p:pic>
      <p:pic>
        <p:nvPicPr>
          <p:cNvPr id="4" name="Picture 3">
            <a:extLst>
              <a:ext uri="{FF2B5EF4-FFF2-40B4-BE49-F238E27FC236}">
                <a16:creationId xmlns:a16="http://schemas.microsoft.com/office/drawing/2014/main" id="{51B26487-7933-415A-AC52-B7FD38E275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940" y="1084591"/>
            <a:ext cx="10976835" cy="4472830"/>
          </a:xfrm>
          <a:prstGeom prst="rect">
            <a:avLst/>
          </a:prstGeom>
        </p:spPr>
      </p:pic>
      <p:graphicFrame>
        <p:nvGraphicFramePr>
          <p:cNvPr id="8" name="Table 8">
            <a:extLst>
              <a:ext uri="{FF2B5EF4-FFF2-40B4-BE49-F238E27FC236}">
                <a16:creationId xmlns:a16="http://schemas.microsoft.com/office/drawing/2014/main" id="{B471C08B-A303-4D71-ADB1-4D8E2BCC1D12}"/>
              </a:ext>
            </a:extLst>
          </p:cNvPr>
          <p:cNvGraphicFramePr>
            <a:graphicFrameLocks noGrp="1"/>
          </p:cNvGraphicFramePr>
          <p:nvPr>
            <p:extLst>
              <p:ext uri="{D42A27DB-BD31-4B8C-83A1-F6EECF244321}">
                <p14:modId xmlns:p14="http://schemas.microsoft.com/office/powerpoint/2010/main" val="1097260370"/>
              </p:ext>
            </p:extLst>
          </p:nvPr>
        </p:nvGraphicFramePr>
        <p:xfrm>
          <a:off x="41564" y="5486400"/>
          <a:ext cx="11914034" cy="1463040"/>
        </p:xfrm>
        <a:graphic>
          <a:graphicData uri="http://schemas.openxmlformats.org/drawingml/2006/table">
            <a:tbl>
              <a:tblPr>
                <a:tableStyleId>{5C22544A-7EE6-4342-B048-85BDC9FD1C3A}</a:tableStyleId>
              </a:tblPr>
              <a:tblGrid>
                <a:gridCol w="11914034">
                  <a:extLst>
                    <a:ext uri="{9D8B030D-6E8A-4147-A177-3AD203B41FA5}">
                      <a16:colId xmlns:a16="http://schemas.microsoft.com/office/drawing/2014/main" val="801278503"/>
                    </a:ext>
                  </a:extLst>
                </a:gridCol>
              </a:tblGrid>
              <a:tr h="1169776">
                <a:tc>
                  <a:txBody>
                    <a:bodyPr/>
                    <a:lstStyle/>
                    <a:p>
                      <a:r>
                        <a:rPr lang="en-US" sz="1800" b="1" i="0" kern="1200" dirty="0">
                          <a:solidFill>
                            <a:schemeClr val="dk1"/>
                          </a:solidFill>
                          <a:effectLst/>
                          <a:latin typeface="+mn-lt"/>
                          <a:ea typeface="+mn-ea"/>
                          <a:cs typeface="+mn-cs"/>
                        </a:rPr>
                        <a:t>Few pairs of variables shows strong correlation between them they are,</a:t>
                      </a:r>
                      <a:endParaRPr lang="en-US" b="1" dirty="0"/>
                    </a:p>
                    <a:p>
                      <a:pPr marL="285750" indent="-285750">
                        <a:buFont typeface="Wingdings" panose="05000000000000000000" pitchFamily="2" charset="2"/>
                        <a:buChar char="Ø"/>
                      </a:pPr>
                      <a:r>
                        <a:rPr lang="en-US" b="1" dirty="0"/>
                        <a:t> </a:t>
                      </a:r>
                      <a:r>
                        <a:rPr lang="en-IN" dirty="0"/>
                        <a:t>MinTemp and MaxTemp (r=0.74) * WindSpeed3pm and WindGustSpeed (r=0.69) * Temp9am and MinTemp (r=0.90) * Pressure3pm and Pressure9am (r=0.96) * Temp9am and MaxTemp (r=0.89) * Temp3pm and MinTemp (r=0.71) * Temp3pm and MaxTemp (r=0.98).</a:t>
                      </a:r>
                    </a:p>
                    <a:p>
                      <a:pPr marL="285750" indent="-285750">
                        <a:buFont typeface="Wingdings" panose="05000000000000000000" pitchFamily="2" charset="2"/>
                        <a:buChar char="Ø"/>
                      </a:pPr>
                      <a:r>
                        <a:rPr lang="en-IN" b="0" dirty="0"/>
                        <a:t>We can also observe that there is presence of multicollinearity between various features.</a:t>
                      </a:r>
                    </a:p>
                  </a:txBody>
                  <a:tcPr/>
                </a:tc>
                <a:extLst>
                  <a:ext uri="{0D108BD9-81ED-4DB2-BD59-A6C34878D82A}">
                    <a16:rowId xmlns:a16="http://schemas.microsoft.com/office/drawing/2014/main" val="1954171542"/>
                  </a:ext>
                </a:extLst>
              </a:tr>
            </a:tbl>
          </a:graphicData>
        </a:graphic>
      </p:graphicFrame>
    </p:spTree>
    <p:extLst>
      <p:ext uri="{BB962C8B-B14F-4D97-AF65-F5344CB8AC3E}">
        <p14:creationId xmlns:p14="http://schemas.microsoft.com/office/powerpoint/2010/main" val="268767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E4861-C0F7-4CC9-95D5-E0770DF4B9BF}"/>
              </a:ext>
            </a:extLst>
          </p:cNvPr>
          <p:cNvSpPr>
            <a:spLocks noGrp="1"/>
          </p:cNvSpPr>
          <p:nvPr>
            <p:ph type="title"/>
          </p:nvPr>
        </p:nvSpPr>
        <p:spPr>
          <a:xfrm>
            <a:off x="697683" y="212033"/>
            <a:ext cx="10515600" cy="1325563"/>
          </a:xfrm>
        </p:spPr>
        <p:txBody>
          <a:bodyPr/>
          <a:lstStyle/>
          <a:p>
            <a:r>
              <a:rPr lang="en-GB" b="1" dirty="0">
                <a:latin typeface="+mn-lt"/>
              </a:rPr>
              <a:t>STATISTICAL ANALYSIS OF FEATURES</a:t>
            </a:r>
            <a:endParaRPr lang="en-US" b="1" dirty="0">
              <a:latin typeface="+mn-lt"/>
            </a:endParaRPr>
          </a:p>
        </p:txBody>
      </p:sp>
      <p:pic>
        <p:nvPicPr>
          <p:cNvPr id="5" name="Content Placeholder 4">
            <a:extLst>
              <a:ext uri="{FF2B5EF4-FFF2-40B4-BE49-F238E27FC236}">
                <a16:creationId xmlns:a16="http://schemas.microsoft.com/office/drawing/2014/main" id="{B58D2953-5DF4-47E6-AE9F-5801ACF6B9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683" y="1623563"/>
            <a:ext cx="4797595" cy="1411819"/>
          </a:xfrm>
        </p:spPr>
      </p:pic>
      <p:pic>
        <p:nvPicPr>
          <p:cNvPr id="9" name="Picture 8">
            <a:extLst>
              <a:ext uri="{FF2B5EF4-FFF2-40B4-BE49-F238E27FC236}">
                <a16:creationId xmlns:a16="http://schemas.microsoft.com/office/drawing/2014/main" id="{5E80B514-68C1-45F5-A88A-E7101F17E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84" y="3163567"/>
            <a:ext cx="5126067" cy="3329308"/>
          </a:xfrm>
          <a:prstGeom prst="rect">
            <a:avLst/>
          </a:prstGeom>
        </p:spPr>
      </p:pic>
      <p:sp>
        <p:nvSpPr>
          <p:cNvPr id="10" name="TextBox 9">
            <a:extLst>
              <a:ext uri="{FF2B5EF4-FFF2-40B4-BE49-F238E27FC236}">
                <a16:creationId xmlns:a16="http://schemas.microsoft.com/office/drawing/2014/main" id="{93F81476-6CAE-4273-99E8-2A8C246D4F8A}"/>
              </a:ext>
            </a:extLst>
          </p:cNvPr>
          <p:cNvSpPr txBox="1"/>
          <p:nvPr/>
        </p:nvSpPr>
        <p:spPr>
          <a:xfrm>
            <a:off x="6027938" y="1961965"/>
            <a:ext cx="5365765" cy="4401205"/>
          </a:xfrm>
          <a:prstGeom prst="rect">
            <a:avLst/>
          </a:prstGeom>
          <a:noFill/>
        </p:spPr>
        <p:txBody>
          <a:bodyPr wrap="square" rtlCol="0">
            <a:spAutoFit/>
          </a:bodyPr>
          <a:lstStyle/>
          <a:p>
            <a:pPr marL="285750" indent="-285750">
              <a:buFont typeface="Wingdings" panose="05000000000000000000" pitchFamily="2" charset="2"/>
              <a:buChar char="Ø"/>
            </a:pPr>
            <a:r>
              <a:rPr lang="en-GB" sz="2000" dirty="0"/>
              <a:t>The statistical significance of various categorical features with the target variable can be determined by using </a:t>
            </a:r>
            <a:r>
              <a:rPr lang="en-GB" sz="2000" b="1" dirty="0"/>
              <a:t>Chi-Square Test</a:t>
            </a:r>
            <a:r>
              <a:rPr lang="en-GB" sz="2000" dirty="0"/>
              <a:t>. From the results, we can infer that the features </a:t>
            </a:r>
            <a:r>
              <a:rPr lang="en-GB" sz="2000" b="1" dirty="0"/>
              <a:t>Location,WindGustDir,WindDir9Am and WindDir3Pm </a:t>
            </a:r>
            <a:r>
              <a:rPr lang="en-GB" sz="2000" dirty="0"/>
              <a:t>are significant.</a:t>
            </a:r>
          </a:p>
          <a:p>
            <a:pPr marL="285750" indent="-285750">
              <a:buFont typeface="Wingdings" panose="05000000000000000000" pitchFamily="2" charset="2"/>
              <a:buChar char="Ø"/>
            </a:pPr>
            <a:endParaRPr lang="en-GB" sz="2000" dirty="0"/>
          </a:p>
          <a:p>
            <a:pPr marL="285750" indent="-285750">
              <a:buFont typeface="Wingdings" panose="05000000000000000000" pitchFamily="2" charset="2"/>
              <a:buChar char="Ø"/>
            </a:pPr>
            <a:r>
              <a:rPr lang="en-GB" sz="2000" dirty="0"/>
              <a:t>For checking the statistical significance of numerical features with the target variable, we performed the </a:t>
            </a:r>
            <a:r>
              <a:rPr lang="en-GB" sz="2000" b="1" dirty="0"/>
              <a:t>Shapiro test of normality </a:t>
            </a:r>
            <a:r>
              <a:rPr lang="en-GB" sz="2000" dirty="0"/>
              <a:t>and we observed that data is not normally distributed hence we performed </a:t>
            </a:r>
            <a:r>
              <a:rPr lang="en-GB" sz="2000" b="1" dirty="0"/>
              <a:t>Manwhitneyu test </a:t>
            </a:r>
            <a:r>
              <a:rPr lang="en-GB" sz="2000" dirty="0"/>
              <a:t>(Non-Parametric) and found out that all the numerical features are significant.</a:t>
            </a:r>
            <a:endParaRPr lang="en-US" sz="2000" dirty="0"/>
          </a:p>
        </p:txBody>
      </p:sp>
      <p:pic>
        <p:nvPicPr>
          <p:cNvPr id="7" name="Picture 6">
            <a:extLst>
              <a:ext uri="{FF2B5EF4-FFF2-40B4-BE49-F238E27FC236}">
                <a16:creationId xmlns:a16="http://schemas.microsoft.com/office/drawing/2014/main" id="{2C4A1B7E-B62A-4E8C-85CA-52E75131C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2316801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4EFE-1069-4703-AAD9-1D23542365AB}"/>
              </a:ext>
            </a:extLst>
          </p:cNvPr>
          <p:cNvSpPr>
            <a:spLocks noGrp="1"/>
          </p:cNvSpPr>
          <p:nvPr>
            <p:ph type="title"/>
          </p:nvPr>
        </p:nvSpPr>
        <p:spPr/>
        <p:txBody>
          <a:bodyPr/>
          <a:lstStyle/>
          <a:p>
            <a:r>
              <a:rPr lang="en-IN" b="1" dirty="0">
                <a:latin typeface="Calibri" panose="020F0502020204030204" pitchFamily="34" charset="0"/>
                <a:cs typeface="Calibri" panose="020F0502020204030204" pitchFamily="34" charset="0"/>
              </a:rPr>
              <a:t>BASE MODEL BUILDING</a:t>
            </a:r>
            <a:endParaRPr lang="en-US" dirty="0"/>
          </a:p>
        </p:txBody>
      </p:sp>
      <p:sp>
        <p:nvSpPr>
          <p:cNvPr id="3" name="Content Placeholder 2">
            <a:extLst>
              <a:ext uri="{FF2B5EF4-FFF2-40B4-BE49-F238E27FC236}">
                <a16:creationId xmlns:a16="http://schemas.microsoft.com/office/drawing/2014/main" id="{B098A589-5884-4D1C-AC66-FB60CA58DA57}"/>
              </a:ext>
            </a:extLst>
          </p:cNvPr>
          <p:cNvSpPr>
            <a:spLocks noGrp="1"/>
          </p:cNvSpPr>
          <p:nvPr>
            <p:ph idx="1"/>
          </p:nvPr>
        </p:nvSpPr>
        <p:spPr/>
        <p:txBody>
          <a:bodyPr/>
          <a:lstStyle/>
          <a:p>
            <a:pPr marL="0" indent="0">
              <a:buNone/>
            </a:pPr>
            <a:endParaRPr lang="en-GB"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E6E4A6C1-60D8-4FB3-ADF0-3326688BDF5D}"/>
              </a:ext>
            </a:extLst>
          </p:cNvPr>
          <p:cNvPicPr>
            <a:picLocks noChangeAspect="1"/>
          </p:cNvPicPr>
          <p:nvPr/>
        </p:nvPicPr>
        <p:blipFill>
          <a:blip r:embed="rId2"/>
          <a:stretch>
            <a:fillRect/>
          </a:stretch>
        </p:blipFill>
        <p:spPr>
          <a:xfrm>
            <a:off x="958788" y="2680501"/>
            <a:ext cx="5402675" cy="1235815"/>
          </a:xfrm>
          <a:prstGeom prst="rect">
            <a:avLst/>
          </a:prstGeom>
        </p:spPr>
      </p:pic>
      <p:pic>
        <p:nvPicPr>
          <p:cNvPr id="8" name="Picture 7">
            <a:extLst>
              <a:ext uri="{FF2B5EF4-FFF2-40B4-BE49-F238E27FC236}">
                <a16:creationId xmlns:a16="http://schemas.microsoft.com/office/drawing/2014/main" id="{149C017E-9360-4009-B409-580BA2B2BF14}"/>
              </a:ext>
            </a:extLst>
          </p:cNvPr>
          <p:cNvPicPr>
            <a:picLocks noChangeAspect="1"/>
          </p:cNvPicPr>
          <p:nvPr/>
        </p:nvPicPr>
        <p:blipFill>
          <a:blip r:embed="rId3"/>
          <a:stretch>
            <a:fillRect/>
          </a:stretch>
        </p:blipFill>
        <p:spPr>
          <a:xfrm>
            <a:off x="6775155" y="2521128"/>
            <a:ext cx="4578645" cy="2700949"/>
          </a:xfrm>
          <a:prstGeom prst="rect">
            <a:avLst/>
          </a:prstGeom>
        </p:spPr>
      </p:pic>
      <p:pic>
        <p:nvPicPr>
          <p:cNvPr id="9" name="Picture 8">
            <a:extLst>
              <a:ext uri="{FF2B5EF4-FFF2-40B4-BE49-F238E27FC236}">
                <a16:creationId xmlns:a16="http://schemas.microsoft.com/office/drawing/2014/main" id="{41DB861B-6BDC-4704-B0F2-A50730E26F2C}"/>
              </a:ext>
            </a:extLst>
          </p:cNvPr>
          <p:cNvPicPr>
            <a:picLocks noChangeAspect="1"/>
          </p:cNvPicPr>
          <p:nvPr/>
        </p:nvPicPr>
        <p:blipFill>
          <a:blip r:embed="rId4"/>
          <a:stretch>
            <a:fillRect/>
          </a:stretch>
        </p:blipFill>
        <p:spPr>
          <a:xfrm>
            <a:off x="524376" y="4100541"/>
            <a:ext cx="5837087" cy="1201214"/>
          </a:xfrm>
          <a:prstGeom prst="rect">
            <a:avLst/>
          </a:prstGeom>
        </p:spPr>
      </p:pic>
      <p:sp>
        <p:nvSpPr>
          <p:cNvPr id="10" name="TextBox 9">
            <a:extLst>
              <a:ext uri="{FF2B5EF4-FFF2-40B4-BE49-F238E27FC236}">
                <a16:creationId xmlns:a16="http://schemas.microsoft.com/office/drawing/2014/main" id="{0CFFBD03-EA23-4729-BA73-91C5084913C8}"/>
              </a:ext>
            </a:extLst>
          </p:cNvPr>
          <p:cNvSpPr txBox="1"/>
          <p:nvPr/>
        </p:nvSpPr>
        <p:spPr>
          <a:xfrm>
            <a:off x="1100831" y="5690586"/>
            <a:ext cx="10449018" cy="1200329"/>
          </a:xfrm>
          <a:prstGeom prst="rect">
            <a:avLst/>
          </a:prstGeom>
          <a:noFill/>
        </p:spPr>
        <p:txBody>
          <a:bodyPr wrap="square" rtlCol="0">
            <a:spAutoFit/>
          </a:bodyPr>
          <a:lstStyle/>
          <a:p>
            <a:pPr marL="342900" indent="-342900" algn="l">
              <a:buFont typeface="Wingdings" panose="05000000000000000000" pitchFamily="2" charset="2"/>
              <a:buChar char="Ø"/>
            </a:pPr>
            <a:r>
              <a:rPr lang="en-US" sz="1800" b="0" i="0">
                <a:solidFill>
                  <a:srgbClr val="000000"/>
                </a:solidFill>
                <a:effectLst/>
              </a:rPr>
              <a:t>Accuracy score for our base model is 86%.</a:t>
            </a:r>
          </a:p>
          <a:p>
            <a:pPr marL="342900" indent="-342900" algn="l">
              <a:buFont typeface="Wingdings" panose="05000000000000000000" pitchFamily="2" charset="2"/>
              <a:buChar char="Ø"/>
            </a:pPr>
            <a:r>
              <a:rPr lang="en-US" sz="1800" b="0" i="0">
                <a:solidFill>
                  <a:srgbClr val="000000"/>
                </a:solidFill>
                <a:effectLst/>
              </a:rPr>
              <a:t>Here we can observe that our base model is not able to predict around 5910 observations correctly.</a:t>
            </a:r>
          </a:p>
          <a:p>
            <a:pPr marL="342900" indent="-342900" algn="l">
              <a:buFont typeface="Wingdings" panose="05000000000000000000" pitchFamily="2" charset="2"/>
              <a:buChar char="Ø"/>
            </a:pPr>
            <a:r>
              <a:rPr lang="en-US" sz="1800" b="0" i="0">
                <a:solidFill>
                  <a:srgbClr val="000000"/>
                </a:solidFill>
                <a:effectLst/>
              </a:rPr>
              <a:t>Also, the recall score for class 1 is very low and hence our base model is poorly performing in predicting</a:t>
            </a:r>
          </a:p>
          <a:p>
            <a:pPr algn="l"/>
            <a:r>
              <a:rPr lang="en-US" sz="1800" b="0" i="0">
                <a:solidFill>
                  <a:srgbClr val="000000"/>
                </a:solidFill>
                <a:effectLst/>
              </a:rPr>
              <a:t>      rainfall.</a:t>
            </a:r>
            <a:endParaRPr lang="en-US" sz="1800" b="0" i="0" dirty="0">
              <a:solidFill>
                <a:srgbClr val="000000"/>
              </a:solidFill>
              <a:effectLst/>
            </a:endParaRPr>
          </a:p>
        </p:txBody>
      </p:sp>
      <p:sp>
        <p:nvSpPr>
          <p:cNvPr id="11" name="TextBox 10">
            <a:extLst>
              <a:ext uri="{FF2B5EF4-FFF2-40B4-BE49-F238E27FC236}">
                <a16:creationId xmlns:a16="http://schemas.microsoft.com/office/drawing/2014/main" id="{4E78DE68-1B3E-4640-A5B4-0EBBB0E3AFB4}"/>
              </a:ext>
            </a:extLst>
          </p:cNvPr>
          <p:cNvSpPr txBox="1"/>
          <p:nvPr/>
        </p:nvSpPr>
        <p:spPr>
          <a:xfrm>
            <a:off x="642151" y="1772715"/>
            <a:ext cx="9987379" cy="369332"/>
          </a:xfrm>
          <a:prstGeom prst="rect">
            <a:avLst/>
          </a:prstGeom>
          <a:noFill/>
        </p:spPr>
        <p:txBody>
          <a:bodyPr wrap="square" rtlCol="0">
            <a:spAutoFit/>
          </a:bodyPr>
          <a:lstStyle/>
          <a:p>
            <a:r>
              <a:rPr lang="en-IN" b="1" dirty="0"/>
              <a:t>    We have Considered Logistic Regression as our Base Model.  </a:t>
            </a:r>
          </a:p>
        </p:txBody>
      </p:sp>
      <p:pic>
        <p:nvPicPr>
          <p:cNvPr id="12" name="Picture 11">
            <a:extLst>
              <a:ext uri="{FF2B5EF4-FFF2-40B4-BE49-F238E27FC236}">
                <a16:creationId xmlns:a16="http://schemas.microsoft.com/office/drawing/2014/main" id="{5A54B933-6CC9-4669-83D5-34757159D8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4119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CC924-E1B4-4436-9AAD-5461EA4CD5CC}"/>
              </a:ext>
            </a:extLst>
          </p:cNvPr>
          <p:cNvSpPr>
            <a:spLocks noGrp="1"/>
          </p:cNvSpPr>
          <p:nvPr>
            <p:ph type="title"/>
          </p:nvPr>
        </p:nvSpPr>
        <p:spPr/>
        <p:txBody>
          <a:bodyPr/>
          <a:lstStyle/>
          <a:p>
            <a:r>
              <a:rPr lang="en-IN" sz="4400" b="1" dirty="0">
                <a:latin typeface="Calibri" panose="020F0502020204030204" pitchFamily="34" charset="0"/>
                <a:cs typeface="Calibri" panose="020F0502020204030204" pitchFamily="34" charset="0"/>
              </a:rPr>
              <a:t>PROBLEM DEFINITION</a:t>
            </a:r>
            <a:endParaRPr lang="en-US" dirty="0"/>
          </a:p>
        </p:txBody>
      </p:sp>
      <p:sp>
        <p:nvSpPr>
          <p:cNvPr id="3" name="Content Placeholder 2">
            <a:extLst>
              <a:ext uri="{FF2B5EF4-FFF2-40B4-BE49-F238E27FC236}">
                <a16:creationId xmlns:a16="http://schemas.microsoft.com/office/drawing/2014/main" id="{AE98232F-5B0F-4E23-89BB-D75CD89A82EB}"/>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IN" dirty="0"/>
              <a:t> The fact that Rainfall nowadays </a:t>
            </a:r>
            <a:r>
              <a:rPr lang="en-US" dirty="0"/>
              <a:t>is not happening seasonally, there are many reasons such as Deforestation, Industrial revolutions, Urbanization or Modernization, hazardous gases from vehicles and many more. </a:t>
            </a:r>
          </a:p>
          <a:p>
            <a:pPr marL="0" indent="0">
              <a:buClrTx/>
              <a:buNone/>
            </a:pPr>
            <a:endParaRPr lang="en-US" dirty="0"/>
          </a:p>
          <a:p>
            <a:pPr>
              <a:buClrTx/>
              <a:buFont typeface="Wingdings" panose="05000000000000000000" pitchFamily="2" charset="2"/>
              <a:buChar char="Ø"/>
            </a:pPr>
            <a:r>
              <a:rPr lang="en-US" dirty="0"/>
              <a:t> Rainstorm is one of the major issues that should be concentrated as it is highly related with landslides, earthquakes and many more. Having an appropriate approach for rain fall prediction makes it possible to take preventive measures. </a:t>
            </a:r>
          </a:p>
          <a:p>
            <a:pPr marL="0" indent="0">
              <a:buNone/>
            </a:pPr>
            <a:endParaRPr lang="en-US" dirty="0"/>
          </a:p>
          <a:p>
            <a:pPr>
              <a:buClrTx/>
              <a:buFont typeface="Wingdings" panose="05000000000000000000" pitchFamily="2" charset="2"/>
              <a:buChar char="Ø"/>
            </a:pPr>
            <a:r>
              <a:rPr lang="en-US" dirty="0"/>
              <a:t> The shortage of rain will cause immense problems for agricultural activities, power generation, variation in climate leads to global warming. Also, increase in rainfall cause landslides, floods, damaging infrastructure and many more. </a:t>
            </a:r>
          </a:p>
          <a:p>
            <a:endParaRPr lang="en-US" dirty="0"/>
          </a:p>
        </p:txBody>
      </p:sp>
      <p:pic>
        <p:nvPicPr>
          <p:cNvPr id="5" name="Picture 4">
            <a:extLst>
              <a:ext uri="{FF2B5EF4-FFF2-40B4-BE49-F238E27FC236}">
                <a16:creationId xmlns:a16="http://schemas.microsoft.com/office/drawing/2014/main" id="{6956A27B-0FA0-49B2-9769-85B3D3B78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3596396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F5A82-F051-4DE3-BCD8-61D23F5D3229}"/>
              </a:ext>
            </a:extLst>
          </p:cNvPr>
          <p:cNvSpPr>
            <a:spLocks noGrp="1"/>
          </p:cNvSpPr>
          <p:nvPr>
            <p:ph type="title"/>
          </p:nvPr>
        </p:nvSpPr>
        <p:spPr/>
        <p:txBody>
          <a:bodyPr/>
          <a:lstStyle/>
          <a:p>
            <a:r>
              <a:rPr lang="en-US" b="1" dirty="0">
                <a:latin typeface="+mn-lt"/>
              </a:rPr>
              <a:t>FEATURE IMPORTANCE</a:t>
            </a:r>
            <a:endParaRPr lang="en-US" dirty="0"/>
          </a:p>
        </p:txBody>
      </p:sp>
      <p:pic>
        <p:nvPicPr>
          <p:cNvPr id="4" name="Content Placeholder 3">
            <a:extLst>
              <a:ext uri="{FF2B5EF4-FFF2-40B4-BE49-F238E27FC236}">
                <a16:creationId xmlns:a16="http://schemas.microsoft.com/office/drawing/2014/main" id="{56A75819-E3A3-497F-A621-7C5D7D271E8C}"/>
              </a:ext>
            </a:extLst>
          </p:cNvPr>
          <p:cNvPicPr>
            <a:picLocks noGrp="1" noChangeAspect="1"/>
          </p:cNvPicPr>
          <p:nvPr>
            <p:ph idx="1"/>
          </p:nvPr>
        </p:nvPicPr>
        <p:blipFill>
          <a:blip r:embed="rId2"/>
          <a:stretch>
            <a:fillRect/>
          </a:stretch>
        </p:blipFill>
        <p:spPr>
          <a:xfrm>
            <a:off x="758300" y="1509204"/>
            <a:ext cx="11057879" cy="3317471"/>
          </a:xfrm>
          <a:prstGeom prst="rect">
            <a:avLst/>
          </a:prstGeom>
        </p:spPr>
      </p:pic>
      <p:sp>
        <p:nvSpPr>
          <p:cNvPr id="5" name="TextBox 4">
            <a:extLst>
              <a:ext uri="{FF2B5EF4-FFF2-40B4-BE49-F238E27FC236}">
                <a16:creationId xmlns:a16="http://schemas.microsoft.com/office/drawing/2014/main" id="{9BB8ABA7-3CB5-42F8-83D8-DCE84D08D3A4}"/>
              </a:ext>
            </a:extLst>
          </p:cNvPr>
          <p:cNvSpPr txBox="1"/>
          <p:nvPr/>
        </p:nvSpPr>
        <p:spPr>
          <a:xfrm>
            <a:off x="758300" y="4826675"/>
            <a:ext cx="10143477" cy="2031325"/>
          </a:xfrm>
          <a:prstGeom prst="rect">
            <a:avLst/>
          </a:prstGeom>
          <a:noFill/>
        </p:spPr>
        <p:txBody>
          <a:bodyPr wrap="square" rtlCol="0">
            <a:spAutoFit/>
          </a:bodyPr>
          <a:lstStyle/>
          <a:p>
            <a:r>
              <a:rPr lang="en-IN" dirty="0"/>
              <a:t>From the above bar plot we infer that : </a:t>
            </a:r>
          </a:p>
          <a:p>
            <a:pPr marL="285750" indent="-285750">
              <a:buFont typeface="Wingdings" panose="05000000000000000000" pitchFamily="2" charset="2"/>
              <a:buChar char="Ø"/>
            </a:pPr>
            <a:r>
              <a:rPr lang="en-IN" dirty="0"/>
              <a:t>Humidity 3pm is the most important feature for rainfall prediction (1.1040).</a:t>
            </a:r>
          </a:p>
          <a:p>
            <a:pPr marL="285750" indent="-285750">
              <a:buFont typeface="Wingdings" panose="05000000000000000000" pitchFamily="2" charset="2"/>
              <a:buChar char="Ø"/>
            </a:pPr>
            <a:r>
              <a:rPr lang="en-IN" b="0" i="0" dirty="0">
                <a:solidFill>
                  <a:srgbClr val="000000"/>
                </a:solidFill>
                <a:effectLst/>
              </a:rPr>
              <a:t>Variables such as Sunshine, Pressure3pm, Cloud9am, MinTemp shows strong negative correlation with the target variable.</a:t>
            </a:r>
          </a:p>
          <a:p>
            <a:pPr marL="285750" indent="-285750">
              <a:buFont typeface="Wingdings" panose="05000000000000000000" pitchFamily="2" charset="2"/>
              <a:buChar char="Ø"/>
            </a:pPr>
            <a:r>
              <a:rPr lang="en-IN" b="0" i="0" dirty="0">
                <a:solidFill>
                  <a:srgbClr val="000000"/>
                </a:solidFill>
                <a:effectLst/>
              </a:rPr>
              <a:t>Variables such as Rainfall, MaxTemp, Pressure9am, WindGustSpeed and Humidity3pm shows strong                       positive correlation with target variable.</a:t>
            </a:r>
          </a:p>
          <a:p>
            <a:endParaRPr lang="en-US" dirty="0"/>
          </a:p>
        </p:txBody>
      </p:sp>
      <p:pic>
        <p:nvPicPr>
          <p:cNvPr id="6" name="Picture 5">
            <a:extLst>
              <a:ext uri="{FF2B5EF4-FFF2-40B4-BE49-F238E27FC236}">
                <a16:creationId xmlns:a16="http://schemas.microsoft.com/office/drawing/2014/main" id="{7AACE363-EBB2-4E57-870F-0C0D3E477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279345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DB57-CCEB-4E48-B5AA-3413E4DCA591}"/>
              </a:ext>
            </a:extLst>
          </p:cNvPr>
          <p:cNvSpPr>
            <a:spLocks noGrp="1"/>
          </p:cNvSpPr>
          <p:nvPr>
            <p:ph type="title"/>
          </p:nvPr>
        </p:nvSpPr>
        <p:spPr>
          <a:xfrm>
            <a:off x="463826" y="251791"/>
            <a:ext cx="10889974" cy="834887"/>
          </a:xfrm>
        </p:spPr>
        <p:txBody>
          <a:bodyPr>
            <a:normAutofit/>
          </a:bodyPr>
          <a:lstStyle/>
          <a:p>
            <a:r>
              <a:rPr lang="en-IN" b="1" dirty="0">
                <a:latin typeface="+mn-lt"/>
              </a:rPr>
              <a:t>CLASS IMBALANCE TREATMENT BY SMOTE</a:t>
            </a:r>
          </a:p>
        </p:txBody>
      </p:sp>
      <p:sp>
        <p:nvSpPr>
          <p:cNvPr id="6" name="TextBox 5">
            <a:extLst>
              <a:ext uri="{FF2B5EF4-FFF2-40B4-BE49-F238E27FC236}">
                <a16:creationId xmlns:a16="http://schemas.microsoft.com/office/drawing/2014/main" id="{4BD76CD3-C80F-4B2E-81B8-5489E6CC38E7}"/>
              </a:ext>
            </a:extLst>
          </p:cNvPr>
          <p:cNvSpPr txBox="1"/>
          <p:nvPr/>
        </p:nvSpPr>
        <p:spPr>
          <a:xfrm>
            <a:off x="7805530" y="1643270"/>
            <a:ext cx="4040727" cy="4524315"/>
          </a:xfrm>
          <a:prstGeom prst="rect">
            <a:avLst/>
          </a:prstGeom>
          <a:noFill/>
        </p:spPr>
        <p:txBody>
          <a:bodyPr wrap="square" rtlCol="0">
            <a:spAutoFit/>
          </a:bodyPr>
          <a:lstStyle/>
          <a:p>
            <a:r>
              <a:rPr lang="en-IN" dirty="0"/>
              <a:t>After Treating the Imbalance data,</a:t>
            </a:r>
          </a:p>
          <a:p>
            <a:pPr marL="342900" indent="-342900">
              <a:buFont typeface="Wingdings" panose="05000000000000000000" pitchFamily="2" charset="2"/>
              <a:buChar char="Ø"/>
            </a:pPr>
            <a:endParaRPr lang="en-IN" dirty="0"/>
          </a:p>
          <a:p>
            <a:pPr marL="342900" indent="-342900" algn="l">
              <a:buFont typeface="Wingdings" panose="05000000000000000000" pitchFamily="2" charset="2"/>
              <a:buChar char="Ø"/>
            </a:pPr>
            <a:r>
              <a:rPr lang="en-US" b="1" i="0" dirty="0">
                <a:solidFill>
                  <a:srgbClr val="000000"/>
                </a:solidFill>
                <a:effectLst/>
              </a:rPr>
              <a:t>Overall accuracy </a:t>
            </a:r>
            <a:r>
              <a:rPr lang="en-US" b="0" i="0" dirty="0">
                <a:solidFill>
                  <a:srgbClr val="000000"/>
                </a:solidFill>
                <a:effectLst/>
              </a:rPr>
              <a:t>of the model is decreased from 85.99% to 82.10%</a:t>
            </a:r>
          </a:p>
          <a:p>
            <a:pPr marL="342900" indent="-342900" algn="l">
              <a:buFont typeface="Wingdings" panose="05000000000000000000" pitchFamily="2" charset="2"/>
              <a:buChar char="Ø"/>
            </a:pPr>
            <a:endParaRPr lang="en-US" b="0" i="0" dirty="0">
              <a:solidFill>
                <a:srgbClr val="000000"/>
              </a:solidFill>
              <a:effectLst/>
            </a:endParaRPr>
          </a:p>
          <a:p>
            <a:pPr marL="342900" indent="-342900" algn="l">
              <a:buFont typeface="Wingdings" panose="05000000000000000000" pitchFamily="2" charset="2"/>
              <a:buChar char="Ø"/>
            </a:pPr>
            <a:r>
              <a:rPr lang="en-US" b="1" i="0" dirty="0">
                <a:solidFill>
                  <a:srgbClr val="000000"/>
                </a:solidFill>
                <a:effectLst/>
              </a:rPr>
              <a:t>Recall score </a:t>
            </a:r>
            <a:r>
              <a:rPr lang="en-US" b="0" i="0" dirty="0">
                <a:solidFill>
                  <a:srgbClr val="000000"/>
                </a:solidFill>
                <a:effectLst/>
              </a:rPr>
              <a:t>is increased from 56% to 80%. So able to predict rain in better way compared to base model.</a:t>
            </a:r>
          </a:p>
          <a:p>
            <a:pPr marL="342900" indent="-342900" algn="l">
              <a:buFont typeface="Wingdings" panose="05000000000000000000" pitchFamily="2" charset="2"/>
              <a:buChar char="Ø"/>
            </a:pPr>
            <a:endParaRPr lang="en-US" b="0" i="0" dirty="0">
              <a:solidFill>
                <a:srgbClr val="000000"/>
              </a:solidFill>
              <a:effectLst/>
            </a:endParaRPr>
          </a:p>
          <a:p>
            <a:pPr marL="342900" indent="-342900" algn="l">
              <a:buFont typeface="Wingdings" panose="05000000000000000000" pitchFamily="2" charset="2"/>
              <a:buChar char="Ø"/>
            </a:pPr>
            <a:r>
              <a:rPr lang="en-US" b="1" dirty="0">
                <a:solidFill>
                  <a:srgbClr val="000000"/>
                </a:solidFill>
              </a:rPr>
              <a:t>P</a:t>
            </a:r>
            <a:r>
              <a:rPr lang="en-US" b="1" i="0" dirty="0">
                <a:solidFill>
                  <a:srgbClr val="000000"/>
                </a:solidFill>
                <a:effectLst/>
              </a:rPr>
              <a:t>recision score </a:t>
            </a:r>
            <a:r>
              <a:rPr lang="en-US" b="0" i="0" dirty="0">
                <a:solidFill>
                  <a:srgbClr val="000000"/>
                </a:solidFill>
                <a:effectLst/>
              </a:rPr>
              <a:t>is dropped from 74% to 57%, so the chances of predicting non rainy days as rainy is more.</a:t>
            </a:r>
          </a:p>
          <a:p>
            <a:pPr marL="342900" indent="-342900" algn="l">
              <a:buFont typeface="Wingdings" panose="05000000000000000000" pitchFamily="2" charset="2"/>
              <a:buChar char="Ø"/>
            </a:pPr>
            <a:endParaRPr lang="en-US" b="0" i="0" dirty="0">
              <a:solidFill>
                <a:srgbClr val="000000"/>
              </a:solidFill>
              <a:effectLst/>
            </a:endParaRPr>
          </a:p>
          <a:p>
            <a:pPr marL="342900" indent="-342900" algn="l">
              <a:buFont typeface="Wingdings" panose="05000000000000000000" pitchFamily="2" charset="2"/>
              <a:buChar char="Ø"/>
            </a:pPr>
            <a:r>
              <a:rPr lang="en-US" b="0" i="0" dirty="0">
                <a:solidFill>
                  <a:srgbClr val="000000"/>
                </a:solidFill>
                <a:effectLst/>
              </a:rPr>
              <a:t>There is significant increase in F1 score is observed from 64% to 66%.</a:t>
            </a:r>
          </a:p>
          <a:p>
            <a:endParaRPr lang="en-IN" dirty="0"/>
          </a:p>
        </p:txBody>
      </p:sp>
      <p:pic>
        <p:nvPicPr>
          <p:cNvPr id="8" name="Picture 7">
            <a:extLst>
              <a:ext uri="{FF2B5EF4-FFF2-40B4-BE49-F238E27FC236}">
                <a16:creationId xmlns:a16="http://schemas.microsoft.com/office/drawing/2014/main" id="{78E51EF5-7EA1-4DA4-8695-17E8B169E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1322" y="0"/>
            <a:ext cx="2422796" cy="520700"/>
          </a:xfrm>
          <a:prstGeom prst="rect">
            <a:avLst/>
          </a:prstGeom>
        </p:spPr>
      </p:pic>
      <p:pic>
        <p:nvPicPr>
          <p:cNvPr id="9" name="Picture 8">
            <a:extLst>
              <a:ext uri="{FF2B5EF4-FFF2-40B4-BE49-F238E27FC236}">
                <a16:creationId xmlns:a16="http://schemas.microsoft.com/office/drawing/2014/main" id="{97746D51-1AC5-4A3E-B2F0-4DEA1E70578E}"/>
              </a:ext>
            </a:extLst>
          </p:cNvPr>
          <p:cNvPicPr>
            <a:picLocks noChangeAspect="1"/>
          </p:cNvPicPr>
          <p:nvPr/>
        </p:nvPicPr>
        <p:blipFill>
          <a:blip r:embed="rId3"/>
          <a:stretch>
            <a:fillRect/>
          </a:stretch>
        </p:blipFill>
        <p:spPr>
          <a:xfrm>
            <a:off x="1070048" y="4527613"/>
            <a:ext cx="6129741" cy="2078596"/>
          </a:xfrm>
          <a:prstGeom prst="rect">
            <a:avLst/>
          </a:prstGeom>
        </p:spPr>
      </p:pic>
      <p:pic>
        <p:nvPicPr>
          <p:cNvPr id="15" name="Content Placeholder 14">
            <a:extLst>
              <a:ext uri="{FF2B5EF4-FFF2-40B4-BE49-F238E27FC236}">
                <a16:creationId xmlns:a16="http://schemas.microsoft.com/office/drawing/2014/main" id="{2CDC0140-0696-4B0D-B479-885E4BD1BDA9}"/>
              </a:ext>
            </a:extLst>
          </p:cNvPr>
          <p:cNvPicPr>
            <a:picLocks noGrp="1" noChangeAspect="1"/>
          </p:cNvPicPr>
          <p:nvPr>
            <p:ph idx="1"/>
          </p:nvPr>
        </p:nvPicPr>
        <p:blipFill>
          <a:blip r:embed="rId4"/>
          <a:stretch>
            <a:fillRect/>
          </a:stretch>
        </p:blipFill>
        <p:spPr>
          <a:xfrm>
            <a:off x="838200" y="1086677"/>
            <a:ext cx="6129741" cy="3361035"/>
          </a:xfrm>
        </p:spPr>
      </p:pic>
    </p:spTree>
    <p:extLst>
      <p:ext uri="{BB962C8B-B14F-4D97-AF65-F5344CB8AC3E}">
        <p14:creationId xmlns:p14="http://schemas.microsoft.com/office/powerpoint/2010/main" val="3884829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4914-DFDE-43DE-95DE-C2A38168EB22}"/>
              </a:ext>
            </a:extLst>
          </p:cNvPr>
          <p:cNvSpPr>
            <a:spLocks noGrp="1"/>
          </p:cNvSpPr>
          <p:nvPr>
            <p:ph type="title"/>
          </p:nvPr>
        </p:nvSpPr>
        <p:spPr>
          <a:xfrm>
            <a:off x="251791" y="343754"/>
            <a:ext cx="11009243" cy="681037"/>
          </a:xfrm>
        </p:spPr>
        <p:txBody>
          <a:bodyPr>
            <a:noAutofit/>
          </a:bodyPr>
          <a:lstStyle/>
          <a:p>
            <a:r>
              <a:rPr lang="en-IN" b="1" dirty="0">
                <a:latin typeface="+mn-lt"/>
              </a:rPr>
              <a:t>Recursive Feature Engineering</a:t>
            </a:r>
          </a:p>
        </p:txBody>
      </p:sp>
      <p:sp>
        <p:nvSpPr>
          <p:cNvPr id="3" name="Content Placeholder 2">
            <a:extLst>
              <a:ext uri="{FF2B5EF4-FFF2-40B4-BE49-F238E27FC236}">
                <a16:creationId xmlns:a16="http://schemas.microsoft.com/office/drawing/2014/main" id="{D0F9763A-53FF-40CD-B07B-577CD7ABBFE7}"/>
              </a:ext>
            </a:extLst>
          </p:cNvPr>
          <p:cNvSpPr>
            <a:spLocks noGrp="1"/>
          </p:cNvSpPr>
          <p:nvPr>
            <p:ph idx="1"/>
          </p:nvPr>
        </p:nvSpPr>
        <p:spPr>
          <a:xfrm>
            <a:off x="344557" y="1060174"/>
            <a:ext cx="11009243" cy="5116789"/>
          </a:xfrm>
        </p:spPr>
        <p:txBody>
          <a:bodyPr>
            <a:normAutofit/>
          </a:bodyPr>
          <a:lstStyle/>
          <a:p>
            <a:r>
              <a:rPr lang="en-IN" sz="1800" dirty="0"/>
              <a:t>We did RFE method for Feature Selection process.</a:t>
            </a:r>
          </a:p>
          <a:p>
            <a:endParaRPr lang="en-IN" sz="1800" dirty="0"/>
          </a:p>
          <a:p>
            <a:endParaRPr lang="en-IN" sz="1800" dirty="0"/>
          </a:p>
        </p:txBody>
      </p:sp>
      <p:pic>
        <p:nvPicPr>
          <p:cNvPr id="8" name="Picture 7">
            <a:extLst>
              <a:ext uri="{FF2B5EF4-FFF2-40B4-BE49-F238E27FC236}">
                <a16:creationId xmlns:a16="http://schemas.microsoft.com/office/drawing/2014/main" id="{56BA49B6-BAA4-47B4-9777-3B2996755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58" y="1423324"/>
            <a:ext cx="8202778" cy="5116789"/>
          </a:xfrm>
          <a:prstGeom prst="rect">
            <a:avLst/>
          </a:prstGeom>
        </p:spPr>
      </p:pic>
      <p:sp>
        <p:nvSpPr>
          <p:cNvPr id="9" name="TextBox 8">
            <a:extLst>
              <a:ext uri="{FF2B5EF4-FFF2-40B4-BE49-F238E27FC236}">
                <a16:creationId xmlns:a16="http://schemas.microsoft.com/office/drawing/2014/main" id="{4F2CA9FB-35A7-4D46-B81D-112A66B94004}"/>
              </a:ext>
            </a:extLst>
          </p:cNvPr>
          <p:cNvSpPr txBox="1"/>
          <p:nvPr/>
        </p:nvSpPr>
        <p:spPr>
          <a:xfrm>
            <a:off x="9554817" y="1722783"/>
            <a:ext cx="2173357" cy="369332"/>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EF2E741A-4592-488D-A0BA-71C60E78BFCF}"/>
              </a:ext>
            </a:extLst>
          </p:cNvPr>
          <p:cNvSpPr txBox="1"/>
          <p:nvPr/>
        </p:nvSpPr>
        <p:spPr>
          <a:xfrm>
            <a:off x="8921709" y="1873059"/>
            <a:ext cx="3018500" cy="5078313"/>
          </a:xfrm>
          <a:prstGeom prst="rect">
            <a:avLst/>
          </a:prstGeom>
          <a:noFill/>
        </p:spPr>
        <p:txBody>
          <a:bodyPr wrap="square" rtlCol="0">
            <a:spAutoFit/>
          </a:bodyPr>
          <a:lstStyle/>
          <a:p>
            <a:r>
              <a:rPr lang="en-IN" dirty="0"/>
              <a:t>Variables selected with RFE technique are :</a:t>
            </a:r>
          </a:p>
          <a:p>
            <a:pPr marL="285750" indent="-285750">
              <a:buFont typeface="Wingdings" panose="05000000000000000000" pitchFamily="2" charset="2"/>
              <a:buChar char="Ø"/>
            </a:pPr>
            <a:r>
              <a:rPr lang="en-IN" dirty="0"/>
              <a:t>[‘Min Temp', ‘Max Temp’,       'Rainfall', 'Evaporation', 'Sunshine', 'WindGustSpeed', 'WindSpeed9am', 'WindSpeed3pm', 'Humidity3pm', 'Pressure9am', 'Pressure3pm', 'Cloud9am', 'Cloud3pm', 'Temp9am', 'Temp3pm', 'WindGustDir', 'WindDir3pm', 'Month’]</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We can use these best features for our further model analysis.</a:t>
            </a:r>
          </a:p>
        </p:txBody>
      </p:sp>
      <p:pic>
        <p:nvPicPr>
          <p:cNvPr id="15" name="Picture 14">
            <a:extLst>
              <a:ext uri="{FF2B5EF4-FFF2-40B4-BE49-F238E27FC236}">
                <a16:creationId xmlns:a16="http://schemas.microsoft.com/office/drawing/2014/main" id="{F6B77861-15D0-4855-8CAF-8A13600FC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413" y="96656"/>
            <a:ext cx="2422796" cy="520700"/>
          </a:xfrm>
          <a:prstGeom prst="rect">
            <a:avLst/>
          </a:prstGeom>
        </p:spPr>
      </p:pic>
    </p:spTree>
    <p:extLst>
      <p:ext uri="{BB962C8B-B14F-4D97-AF65-F5344CB8AC3E}">
        <p14:creationId xmlns:p14="http://schemas.microsoft.com/office/powerpoint/2010/main" val="408508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233A-2C4E-4BBF-9433-3F7FE6D01C14}"/>
              </a:ext>
            </a:extLst>
          </p:cNvPr>
          <p:cNvSpPr>
            <a:spLocks noGrp="1"/>
          </p:cNvSpPr>
          <p:nvPr>
            <p:ph type="title"/>
          </p:nvPr>
        </p:nvSpPr>
        <p:spPr>
          <a:xfrm>
            <a:off x="145774" y="365125"/>
            <a:ext cx="11208026" cy="1325563"/>
          </a:xfrm>
        </p:spPr>
        <p:txBody>
          <a:bodyPr/>
          <a:lstStyle/>
          <a:p>
            <a:r>
              <a:rPr lang="en-IN" b="1" dirty="0">
                <a:latin typeface="+mn-lt"/>
              </a:rPr>
              <a:t>MODEL COMPARISON</a:t>
            </a:r>
          </a:p>
        </p:txBody>
      </p:sp>
      <p:pic>
        <p:nvPicPr>
          <p:cNvPr id="5" name="Content Placeholder 4">
            <a:extLst>
              <a:ext uri="{FF2B5EF4-FFF2-40B4-BE49-F238E27FC236}">
                <a16:creationId xmlns:a16="http://schemas.microsoft.com/office/drawing/2014/main" id="{F3F18806-75E8-436D-A852-86E05608EE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166" y="1624613"/>
            <a:ext cx="11730060" cy="3116063"/>
          </a:xfrm>
        </p:spPr>
      </p:pic>
      <p:sp>
        <p:nvSpPr>
          <p:cNvPr id="6" name="TextBox 5">
            <a:extLst>
              <a:ext uri="{FF2B5EF4-FFF2-40B4-BE49-F238E27FC236}">
                <a16:creationId xmlns:a16="http://schemas.microsoft.com/office/drawing/2014/main" id="{BCA4A7F6-FC59-4FE2-B1AE-5C8A46AE5ED6}"/>
              </a:ext>
            </a:extLst>
          </p:cNvPr>
          <p:cNvSpPr txBox="1"/>
          <p:nvPr/>
        </p:nvSpPr>
        <p:spPr>
          <a:xfrm>
            <a:off x="316166" y="4959494"/>
            <a:ext cx="11588814" cy="1477328"/>
          </a:xfrm>
          <a:prstGeom prst="rect">
            <a:avLst/>
          </a:prstGeom>
          <a:noFill/>
        </p:spPr>
        <p:txBody>
          <a:bodyPr wrap="none" rtlCol="0">
            <a:spAutoFit/>
          </a:bodyPr>
          <a:lstStyle/>
          <a:p>
            <a:pPr marL="285750" indent="-285750" algn="l">
              <a:buFont typeface="Wingdings" panose="05000000000000000000" pitchFamily="2" charset="2"/>
              <a:buChar char="Ø"/>
            </a:pPr>
            <a:r>
              <a:rPr lang="en-US" b="0" i="0" dirty="0">
                <a:solidFill>
                  <a:srgbClr val="000000"/>
                </a:solidFill>
                <a:effectLst/>
              </a:rPr>
              <a:t>From above  models, </a:t>
            </a:r>
            <a:r>
              <a:rPr lang="en-US" b="1" i="0" dirty="0">
                <a:solidFill>
                  <a:srgbClr val="000000"/>
                </a:solidFill>
                <a:effectLst/>
              </a:rPr>
              <a:t>LightGBM(Tuned) </a:t>
            </a:r>
            <a:r>
              <a:rPr lang="en-US" b="0" i="0" dirty="0">
                <a:solidFill>
                  <a:srgbClr val="000000"/>
                </a:solidFill>
                <a:effectLst/>
              </a:rPr>
              <a:t>is giving good model </a:t>
            </a:r>
            <a:r>
              <a:rPr lang="en-US" b="1" i="0" dirty="0">
                <a:solidFill>
                  <a:srgbClr val="000000"/>
                </a:solidFill>
                <a:effectLst/>
              </a:rPr>
              <a:t>accuracy</a:t>
            </a:r>
            <a:r>
              <a:rPr lang="en-US" b="0" i="0" dirty="0">
                <a:solidFill>
                  <a:srgbClr val="000000"/>
                </a:solidFill>
                <a:effectLst/>
              </a:rPr>
              <a:t> as well as </a:t>
            </a:r>
            <a:r>
              <a:rPr lang="en-US" b="1" i="0" dirty="0">
                <a:solidFill>
                  <a:srgbClr val="000000"/>
                </a:solidFill>
                <a:effectLst/>
              </a:rPr>
              <a:t>ROC AUC score</a:t>
            </a:r>
            <a:r>
              <a:rPr lang="en-US" b="0" i="0" dirty="0">
                <a:solidFill>
                  <a:srgbClr val="000000"/>
                </a:solidFill>
                <a:effectLst/>
              </a:rPr>
              <a:t>.</a:t>
            </a:r>
          </a:p>
          <a:p>
            <a:pPr marL="285750" indent="-285750" algn="l">
              <a:buFont typeface="Wingdings" panose="05000000000000000000" pitchFamily="2" charset="2"/>
              <a:buChar char="Ø"/>
            </a:pPr>
            <a:r>
              <a:rPr lang="en-US" b="1" i="0" dirty="0">
                <a:solidFill>
                  <a:srgbClr val="000000"/>
                </a:solidFill>
                <a:effectLst/>
              </a:rPr>
              <a:t> </a:t>
            </a:r>
            <a:r>
              <a:rPr lang="en-US" i="0" dirty="0">
                <a:solidFill>
                  <a:srgbClr val="000000"/>
                </a:solidFill>
                <a:effectLst/>
              </a:rPr>
              <a:t>Also, the </a:t>
            </a:r>
            <a:r>
              <a:rPr lang="en-US" b="1" i="0" dirty="0">
                <a:solidFill>
                  <a:srgbClr val="000000"/>
                </a:solidFill>
                <a:effectLst/>
              </a:rPr>
              <a:t>Precision score </a:t>
            </a:r>
            <a:r>
              <a:rPr lang="en-US" b="0" i="0" dirty="0">
                <a:solidFill>
                  <a:srgbClr val="000000"/>
                </a:solidFill>
                <a:effectLst/>
              </a:rPr>
              <a:t>and </a:t>
            </a:r>
            <a:r>
              <a:rPr lang="en-US" b="1" i="0" dirty="0">
                <a:solidFill>
                  <a:srgbClr val="000000"/>
                </a:solidFill>
                <a:effectLst/>
              </a:rPr>
              <a:t>F1 score </a:t>
            </a:r>
            <a:r>
              <a:rPr lang="en-US" b="0" i="0" dirty="0">
                <a:solidFill>
                  <a:srgbClr val="000000"/>
                </a:solidFill>
                <a:effectLst/>
              </a:rPr>
              <a:t>obtained is good for </a:t>
            </a:r>
            <a:r>
              <a:rPr lang="en-US" b="1" i="0" dirty="0">
                <a:solidFill>
                  <a:srgbClr val="000000"/>
                </a:solidFill>
                <a:effectLst/>
              </a:rPr>
              <a:t>LightGBM(Tuned) </a:t>
            </a:r>
            <a:r>
              <a:rPr lang="en-US" b="0" i="0" dirty="0">
                <a:solidFill>
                  <a:srgbClr val="000000"/>
                </a:solidFill>
                <a:effectLst/>
              </a:rPr>
              <a:t>model.</a:t>
            </a:r>
          </a:p>
          <a:p>
            <a:pPr marL="285750" indent="-285750" algn="l">
              <a:buFont typeface="Wingdings" panose="05000000000000000000" pitchFamily="2" charset="2"/>
              <a:buChar char="Ø"/>
            </a:pPr>
            <a:r>
              <a:rPr lang="en-US" dirty="0">
                <a:solidFill>
                  <a:srgbClr val="000000"/>
                </a:solidFill>
              </a:rPr>
              <a:t>From the above dataframe we are selecting  </a:t>
            </a:r>
            <a:r>
              <a:rPr lang="en-US" b="1" dirty="0">
                <a:solidFill>
                  <a:srgbClr val="000000"/>
                </a:solidFill>
              </a:rPr>
              <a:t>LightGBM(Tuned) </a:t>
            </a:r>
            <a:r>
              <a:rPr lang="en-US" dirty="0">
                <a:solidFill>
                  <a:srgbClr val="000000"/>
                </a:solidFill>
              </a:rPr>
              <a:t>as</a:t>
            </a:r>
            <a:r>
              <a:rPr lang="en-US" b="1" dirty="0">
                <a:solidFill>
                  <a:srgbClr val="000000"/>
                </a:solidFill>
              </a:rPr>
              <a:t> </a:t>
            </a:r>
            <a:r>
              <a:rPr lang="en-US" dirty="0">
                <a:solidFill>
                  <a:srgbClr val="000000"/>
                </a:solidFill>
              </a:rPr>
              <a:t> the best method for predicting whether tomorrow</a:t>
            </a:r>
          </a:p>
          <a:p>
            <a:pPr algn="l"/>
            <a:r>
              <a:rPr lang="en-US" dirty="0">
                <a:solidFill>
                  <a:srgbClr val="000000"/>
                </a:solidFill>
              </a:rPr>
              <a:t>      is the </a:t>
            </a:r>
            <a:r>
              <a:rPr lang="en-US" b="1" dirty="0">
                <a:solidFill>
                  <a:srgbClr val="000000"/>
                </a:solidFill>
              </a:rPr>
              <a:t>rainy day or not</a:t>
            </a:r>
            <a:r>
              <a:rPr lang="en-US" dirty="0">
                <a:solidFill>
                  <a:srgbClr val="000000"/>
                </a:solidFill>
              </a:rPr>
              <a:t>.</a:t>
            </a:r>
            <a:endParaRPr lang="en-US" b="0" i="0" dirty="0">
              <a:solidFill>
                <a:srgbClr val="000000"/>
              </a:solidFill>
              <a:effectLst/>
            </a:endParaRPr>
          </a:p>
          <a:p>
            <a:endParaRPr lang="en-IN" dirty="0"/>
          </a:p>
        </p:txBody>
      </p:sp>
      <p:pic>
        <p:nvPicPr>
          <p:cNvPr id="8" name="Picture 7">
            <a:extLst>
              <a:ext uri="{FF2B5EF4-FFF2-40B4-BE49-F238E27FC236}">
                <a16:creationId xmlns:a16="http://schemas.microsoft.com/office/drawing/2014/main" id="{E247C634-EBD6-4EBC-A68C-44A59115B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0871" y="85443"/>
            <a:ext cx="2422796" cy="520700"/>
          </a:xfrm>
          <a:prstGeom prst="rect">
            <a:avLst/>
          </a:prstGeom>
        </p:spPr>
      </p:pic>
    </p:spTree>
    <p:extLst>
      <p:ext uri="{BB962C8B-B14F-4D97-AF65-F5344CB8AC3E}">
        <p14:creationId xmlns:p14="http://schemas.microsoft.com/office/powerpoint/2010/main" val="2693622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5B35-DC43-4BFE-874C-0F23D887BE07}"/>
              </a:ext>
            </a:extLst>
          </p:cNvPr>
          <p:cNvSpPr>
            <a:spLocks noGrp="1"/>
          </p:cNvSpPr>
          <p:nvPr>
            <p:ph type="title"/>
          </p:nvPr>
        </p:nvSpPr>
        <p:spPr>
          <a:xfrm>
            <a:off x="400879" y="183986"/>
            <a:ext cx="10515600" cy="1325563"/>
          </a:xfrm>
        </p:spPr>
        <p:txBody>
          <a:bodyPr/>
          <a:lstStyle/>
          <a:p>
            <a:r>
              <a:rPr lang="en-IN" b="1" dirty="0">
                <a:latin typeface="+mn-lt"/>
              </a:rPr>
              <a:t>MODEL STABILITY USING KFOLD</a:t>
            </a:r>
          </a:p>
        </p:txBody>
      </p:sp>
      <p:pic>
        <p:nvPicPr>
          <p:cNvPr id="7" name="Picture 6">
            <a:extLst>
              <a:ext uri="{FF2B5EF4-FFF2-40B4-BE49-F238E27FC236}">
                <a16:creationId xmlns:a16="http://schemas.microsoft.com/office/drawing/2014/main" id="{43026926-D222-4232-BF53-D4718E90A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3046" y="75648"/>
            <a:ext cx="2422796" cy="520700"/>
          </a:xfrm>
          <a:prstGeom prst="rect">
            <a:avLst/>
          </a:prstGeom>
        </p:spPr>
      </p:pic>
      <p:pic>
        <p:nvPicPr>
          <p:cNvPr id="10" name="Content Placeholder 9">
            <a:extLst>
              <a:ext uri="{FF2B5EF4-FFF2-40B4-BE49-F238E27FC236}">
                <a16:creationId xmlns:a16="http://schemas.microsoft.com/office/drawing/2014/main" id="{3E130E2B-2F3B-41EA-AC4B-B0A6F497E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05" y="3499328"/>
            <a:ext cx="7651927" cy="3186896"/>
          </a:xfrm>
        </p:spPr>
      </p:pic>
      <p:pic>
        <p:nvPicPr>
          <p:cNvPr id="12" name="Picture 11">
            <a:extLst>
              <a:ext uri="{FF2B5EF4-FFF2-40B4-BE49-F238E27FC236}">
                <a16:creationId xmlns:a16="http://schemas.microsoft.com/office/drawing/2014/main" id="{A6EFA38E-0FF5-4BCD-839A-FD0E85620BF1}"/>
              </a:ext>
            </a:extLst>
          </p:cNvPr>
          <p:cNvPicPr>
            <a:picLocks noChangeAspect="1"/>
          </p:cNvPicPr>
          <p:nvPr/>
        </p:nvPicPr>
        <p:blipFill>
          <a:blip r:embed="rId4"/>
          <a:stretch>
            <a:fillRect/>
          </a:stretch>
        </p:blipFill>
        <p:spPr>
          <a:xfrm>
            <a:off x="928871" y="1544714"/>
            <a:ext cx="7220829" cy="1884285"/>
          </a:xfrm>
          <a:prstGeom prst="rect">
            <a:avLst/>
          </a:prstGeom>
        </p:spPr>
      </p:pic>
      <p:sp>
        <p:nvSpPr>
          <p:cNvPr id="13" name="TextBox 12">
            <a:extLst>
              <a:ext uri="{FF2B5EF4-FFF2-40B4-BE49-F238E27FC236}">
                <a16:creationId xmlns:a16="http://schemas.microsoft.com/office/drawing/2014/main" id="{25471AE5-CA40-49E0-A332-49D3F8FF2283}"/>
              </a:ext>
            </a:extLst>
          </p:cNvPr>
          <p:cNvSpPr txBox="1"/>
          <p:nvPr/>
        </p:nvSpPr>
        <p:spPr>
          <a:xfrm>
            <a:off x="8469297" y="1873188"/>
            <a:ext cx="3311371" cy="4678204"/>
          </a:xfrm>
          <a:prstGeom prst="rect">
            <a:avLst/>
          </a:prstGeom>
          <a:noFill/>
        </p:spPr>
        <p:txBody>
          <a:bodyPr wrap="square" rtlCol="0">
            <a:spAutoFit/>
          </a:bodyPr>
          <a:lstStyle/>
          <a:p>
            <a:pPr marL="285750" indent="-285750">
              <a:buFont typeface="Wingdings" panose="05000000000000000000" pitchFamily="2" charset="2"/>
              <a:buChar char="Ø"/>
            </a:pPr>
            <a:r>
              <a:rPr lang="en-GB" sz="2000" dirty="0"/>
              <a:t>We have checked the stability of our final model (</a:t>
            </a:r>
            <a:r>
              <a:rPr lang="en-GB" sz="2000" b="1" dirty="0"/>
              <a:t>LGBM</a:t>
            </a:r>
            <a:r>
              <a:rPr lang="en-GB" sz="2000" dirty="0"/>
              <a:t>) with K-Fold cross validation with n_splits = 10.</a:t>
            </a:r>
          </a:p>
          <a:p>
            <a:pPr marL="285750" indent="-285750">
              <a:buFont typeface="Wingdings" panose="05000000000000000000" pitchFamily="2" charset="2"/>
              <a:buChar char="Ø"/>
            </a:pPr>
            <a:endParaRPr lang="en-GB" sz="2000" dirty="0"/>
          </a:p>
          <a:p>
            <a:pPr marL="285750" indent="-285750">
              <a:buFont typeface="Wingdings" panose="05000000000000000000" pitchFamily="2" charset="2"/>
              <a:buChar char="Ø"/>
            </a:pPr>
            <a:r>
              <a:rPr lang="en-GB" sz="2000" dirty="0"/>
              <a:t>From the bar plot, we can infer that for each split, accuracy of around 90% is achieved which matches with our </a:t>
            </a:r>
            <a:r>
              <a:rPr lang="en-GB" sz="2000" b="1" dirty="0"/>
              <a:t>LGBM (Tuned</a:t>
            </a:r>
            <a:r>
              <a:rPr lang="en-GB" sz="2000" dirty="0"/>
              <a:t>) model accuracy. Hence we consider this model to be most stable.</a:t>
            </a:r>
          </a:p>
          <a:p>
            <a:endParaRPr lang="en-US" dirty="0"/>
          </a:p>
        </p:txBody>
      </p:sp>
    </p:spTree>
    <p:extLst>
      <p:ext uri="{BB962C8B-B14F-4D97-AF65-F5344CB8AC3E}">
        <p14:creationId xmlns:p14="http://schemas.microsoft.com/office/powerpoint/2010/main" val="647220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0B1E-1059-4185-A5E8-F7BCF0E7D2CD}"/>
              </a:ext>
            </a:extLst>
          </p:cNvPr>
          <p:cNvSpPr>
            <a:spLocks noGrp="1"/>
          </p:cNvSpPr>
          <p:nvPr>
            <p:ph type="title"/>
          </p:nvPr>
        </p:nvSpPr>
        <p:spPr/>
        <p:txBody>
          <a:bodyPr/>
          <a:lstStyle/>
          <a:p>
            <a:r>
              <a:rPr lang="en-GB" b="1" dirty="0">
                <a:latin typeface="+mn-lt"/>
              </a:rPr>
              <a:t>CONCLUSION</a:t>
            </a:r>
            <a:endParaRPr lang="en-US" b="1" dirty="0">
              <a:latin typeface="+mn-lt"/>
            </a:endParaRPr>
          </a:p>
        </p:txBody>
      </p:sp>
      <p:sp>
        <p:nvSpPr>
          <p:cNvPr id="3" name="Content Placeholder 2">
            <a:extLst>
              <a:ext uri="{FF2B5EF4-FFF2-40B4-BE49-F238E27FC236}">
                <a16:creationId xmlns:a16="http://schemas.microsoft.com/office/drawing/2014/main" id="{F58EA903-8289-482F-A8C0-8B53AA9C442E}"/>
              </a:ext>
            </a:extLst>
          </p:cNvPr>
          <p:cNvSpPr>
            <a:spLocks noGrp="1"/>
          </p:cNvSpPr>
          <p:nvPr>
            <p:ph idx="1"/>
          </p:nvPr>
        </p:nvSpPr>
        <p:spPr/>
        <p:txBody>
          <a:bodyPr/>
          <a:lstStyle/>
          <a:p>
            <a:pPr>
              <a:buFont typeface="Wingdings" panose="05000000000000000000" pitchFamily="2" charset="2"/>
              <a:buChar char="Ø"/>
            </a:pPr>
            <a:r>
              <a:rPr lang="en-US" dirty="0"/>
              <a:t>This model after deployment can further be used to predict the rainfall on different locations based on business applications.</a:t>
            </a:r>
          </a:p>
          <a:p>
            <a:pPr>
              <a:buFont typeface="Wingdings" panose="05000000000000000000" pitchFamily="2" charset="2"/>
              <a:buChar char="Ø"/>
            </a:pPr>
            <a:r>
              <a:rPr lang="en-US" dirty="0"/>
              <a:t>Currently machine learning is used in many industries. As the data increases, the complexity of that data will increase and for that we are using machine learning  models for the better understanding of that data.</a:t>
            </a:r>
          </a:p>
          <a:p>
            <a:pPr>
              <a:buFont typeface="Wingdings" panose="05000000000000000000" pitchFamily="2" charset="2"/>
              <a:buChar char="Ø"/>
            </a:pPr>
            <a:r>
              <a:rPr lang="en-US" dirty="0"/>
              <a:t> In Weather predictions it’s pretty helpful with good accuracy score,f1_score  in rainfall also its gives pretty good predictions. </a:t>
            </a:r>
          </a:p>
          <a:p>
            <a:pPr>
              <a:buFont typeface="Wingdings" panose="05000000000000000000" pitchFamily="2" charset="2"/>
              <a:buChar char="Ø"/>
            </a:pPr>
            <a:r>
              <a:rPr lang="en-US" dirty="0"/>
              <a:t>In future we are planning to increase our work in Storm predictions and Crop prediction with the rainfall prediction.</a:t>
            </a:r>
          </a:p>
        </p:txBody>
      </p:sp>
      <p:pic>
        <p:nvPicPr>
          <p:cNvPr id="5" name="Picture 4">
            <a:extLst>
              <a:ext uri="{FF2B5EF4-FFF2-40B4-BE49-F238E27FC236}">
                <a16:creationId xmlns:a16="http://schemas.microsoft.com/office/drawing/2014/main" id="{8FEF5050-2159-4868-A6D5-D6B87FD74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9586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FC0B-5DB7-4027-9BAB-B7E7DA70FE74}"/>
              </a:ext>
            </a:extLst>
          </p:cNvPr>
          <p:cNvSpPr>
            <a:spLocks noGrp="1"/>
          </p:cNvSpPr>
          <p:nvPr>
            <p:ph type="title"/>
          </p:nvPr>
        </p:nvSpPr>
        <p:spPr>
          <a:xfrm>
            <a:off x="586408" y="232604"/>
            <a:ext cx="10515600" cy="1325563"/>
          </a:xfrm>
        </p:spPr>
        <p:txBody>
          <a:bodyPr/>
          <a:lstStyle/>
          <a:p>
            <a:r>
              <a:rPr lang="en-IN" b="1" dirty="0">
                <a:latin typeface="+mn-lt"/>
              </a:rPr>
              <a:t>Business Problems</a:t>
            </a:r>
          </a:p>
        </p:txBody>
      </p:sp>
      <p:sp>
        <p:nvSpPr>
          <p:cNvPr id="3" name="Content Placeholder 2">
            <a:extLst>
              <a:ext uri="{FF2B5EF4-FFF2-40B4-BE49-F238E27FC236}">
                <a16:creationId xmlns:a16="http://schemas.microsoft.com/office/drawing/2014/main" id="{A6E16D5C-EC7A-472C-B434-A688B161C93D}"/>
              </a:ext>
            </a:extLst>
          </p:cNvPr>
          <p:cNvSpPr>
            <a:spLocks noGrp="1"/>
          </p:cNvSpPr>
          <p:nvPr>
            <p:ph idx="1"/>
          </p:nvPr>
        </p:nvSpPr>
        <p:spPr>
          <a:xfrm>
            <a:off x="718931" y="1558167"/>
            <a:ext cx="10515600" cy="4351338"/>
          </a:xfrm>
        </p:spPr>
        <p:txBody>
          <a:bodyPr>
            <a:normAutofit/>
          </a:bodyPr>
          <a:lstStyle/>
          <a:p>
            <a:pPr>
              <a:buFont typeface="Wingdings" panose="05000000000000000000" pitchFamily="2" charset="2"/>
              <a:buChar char="Ø"/>
            </a:pPr>
            <a:r>
              <a:rPr lang="en-US" sz="2400" dirty="0"/>
              <a:t>Rainfall is useful for agriculture but heavy rains causes damage of crops.</a:t>
            </a:r>
          </a:p>
          <a:p>
            <a:pPr>
              <a:buFont typeface="Wingdings" panose="05000000000000000000" pitchFamily="2" charset="2"/>
              <a:buChar char="Ø"/>
            </a:pPr>
            <a:r>
              <a:rPr lang="en-US" sz="2400" dirty="0"/>
              <a:t>Flooding, including risk to human life, damage to buildings and infrastructure.</a:t>
            </a:r>
          </a:p>
          <a:p>
            <a:pPr>
              <a:buFont typeface="Wingdings" panose="05000000000000000000" pitchFamily="2" charset="2"/>
              <a:buChar char="Ø"/>
            </a:pPr>
            <a:r>
              <a:rPr lang="en-US" sz="2400" dirty="0"/>
              <a:t>Landslides, which can threaten human life, disrupt transport and communications.</a:t>
            </a:r>
          </a:p>
          <a:p>
            <a:pPr>
              <a:buFont typeface="Wingdings" panose="05000000000000000000" pitchFamily="2" charset="2"/>
              <a:buChar char="Ø"/>
            </a:pPr>
            <a:r>
              <a:rPr lang="en-US" sz="2400" dirty="0">
                <a:solidFill>
                  <a:srgbClr val="202124"/>
                </a:solidFill>
              </a:rPr>
              <a:t>T</a:t>
            </a:r>
            <a:r>
              <a:rPr lang="en-US" sz="2400" b="0" i="0" dirty="0">
                <a:solidFill>
                  <a:srgbClr val="202124"/>
                </a:solidFill>
                <a:effectLst/>
              </a:rPr>
              <a:t>oo much </a:t>
            </a:r>
            <a:r>
              <a:rPr lang="en-US" sz="2400" b="1" i="0" dirty="0">
                <a:solidFill>
                  <a:srgbClr val="202124"/>
                </a:solidFill>
                <a:effectLst/>
              </a:rPr>
              <a:t>precipitation</a:t>
            </a:r>
            <a:r>
              <a:rPr lang="en-US" sz="2400" b="0" i="0" dirty="0">
                <a:solidFill>
                  <a:srgbClr val="202124"/>
                </a:solidFill>
                <a:effectLst/>
              </a:rPr>
              <a:t> can also have a negative impact on </a:t>
            </a:r>
            <a:r>
              <a:rPr lang="en-US" sz="2400" b="1" i="0" dirty="0">
                <a:solidFill>
                  <a:srgbClr val="202124"/>
                </a:solidFill>
                <a:effectLst/>
              </a:rPr>
              <a:t>human</a:t>
            </a:r>
            <a:r>
              <a:rPr lang="en-US" sz="2400" b="0" i="0" dirty="0">
                <a:solidFill>
                  <a:srgbClr val="202124"/>
                </a:solidFill>
                <a:effectLst/>
              </a:rPr>
              <a:t> activities, business and industry, agriculture, and the environment.</a:t>
            </a:r>
          </a:p>
        </p:txBody>
      </p:sp>
      <p:pic>
        <p:nvPicPr>
          <p:cNvPr id="5" name="Picture 4">
            <a:extLst>
              <a:ext uri="{FF2B5EF4-FFF2-40B4-BE49-F238E27FC236}">
                <a16:creationId xmlns:a16="http://schemas.microsoft.com/office/drawing/2014/main" id="{CE6658CD-1238-4F9A-A2D3-8516A8E1E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3046" y="75648"/>
            <a:ext cx="2422796" cy="520700"/>
          </a:xfrm>
          <a:prstGeom prst="rect">
            <a:avLst/>
          </a:prstGeom>
        </p:spPr>
      </p:pic>
      <p:pic>
        <p:nvPicPr>
          <p:cNvPr id="7" name="Picture 6">
            <a:extLst>
              <a:ext uri="{FF2B5EF4-FFF2-40B4-BE49-F238E27FC236}">
                <a16:creationId xmlns:a16="http://schemas.microsoft.com/office/drawing/2014/main" id="{2E0AE950-D518-40B4-ABFE-E8ED91E4D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78" y="4121079"/>
            <a:ext cx="3098732" cy="2234370"/>
          </a:xfrm>
          <a:prstGeom prst="rect">
            <a:avLst/>
          </a:prstGeom>
        </p:spPr>
      </p:pic>
      <p:pic>
        <p:nvPicPr>
          <p:cNvPr id="9" name="Picture 8">
            <a:extLst>
              <a:ext uri="{FF2B5EF4-FFF2-40B4-BE49-F238E27FC236}">
                <a16:creationId xmlns:a16="http://schemas.microsoft.com/office/drawing/2014/main" id="{7B00DBC3-34C9-4E30-903B-9183F26A3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0757" y="4121079"/>
            <a:ext cx="3604593" cy="2357508"/>
          </a:xfrm>
          <a:prstGeom prst="rect">
            <a:avLst/>
          </a:prstGeom>
        </p:spPr>
      </p:pic>
      <p:pic>
        <p:nvPicPr>
          <p:cNvPr id="11" name="Picture 10">
            <a:extLst>
              <a:ext uri="{FF2B5EF4-FFF2-40B4-BE49-F238E27FC236}">
                <a16:creationId xmlns:a16="http://schemas.microsoft.com/office/drawing/2014/main" id="{CB0DA640-3BCB-433A-8693-282B5208B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3863" y="4051639"/>
            <a:ext cx="3082215" cy="2357507"/>
          </a:xfrm>
          <a:prstGeom prst="rect">
            <a:avLst/>
          </a:prstGeom>
        </p:spPr>
      </p:pic>
    </p:spTree>
    <p:extLst>
      <p:ext uri="{BB962C8B-B14F-4D97-AF65-F5344CB8AC3E}">
        <p14:creationId xmlns:p14="http://schemas.microsoft.com/office/powerpoint/2010/main" val="1270383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744D80-4347-4009-8F0E-122932CF29A8}"/>
              </a:ext>
            </a:extLst>
          </p:cNvPr>
          <p:cNvPicPr>
            <a:picLocks noChangeAspect="1"/>
          </p:cNvPicPr>
          <p:nvPr/>
        </p:nvPicPr>
        <p:blipFill rotWithShape="1">
          <a:blip r:embed="rId2">
            <a:duotone>
              <a:prstClr val="black"/>
              <a:srgbClr val="D9C3A5">
                <a:tint val="50000"/>
                <a:satMod val="180000"/>
              </a:srgb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15745"/>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CDA417D8-10CE-4B7B-B48A-60030D785A84}"/>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0770" r="7372"/>
          <a:stretch/>
        </p:blipFill>
        <p:spPr>
          <a:xfrm>
            <a:off x="0" y="0"/>
            <a:ext cx="12192000" cy="6956373"/>
          </a:xfrm>
          <a:prstGeom prst="rect">
            <a:avLst/>
          </a:prstGeom>
        </p:spPr>
      </p:pic>
      <p:sp>
        <p:nvSpPr>
          <p:cNvPr id="2" name="Title 1">
            <a:extLst>
              <a:ext uri="{FF2B5EF4-FFF2-40B4-BE49-F238E27FC236}">
                <a16:creationId xmlns:a16="http://schemas.microsoft.com/office/drawing/2014/main" id="{4D8DA636-368D-454F-AF38-0AD51DD165AE}"/>
              </a:ext>
            </a:extLst>
          </p:cNvPr>
          <p:cNvSpPr>
            <a:spLocks noGrp="1"/>
          </p:cNvSpPr>
          <p:nvPr>
            <p:ph type="title"/>
          </p:nvPr>
        </p:nvSpPr>
        <p:spPr>
          <a:xfrm>
            <a:off x="1024128" y="2630805"/>
            <a:ext cx="9720072" cy="1499616"/>
          </a:xfrm>
        </p:spPr>
        <p:txBody>
          <a:bodyPr>
            <a:normAutofit/>
          </a:bodyPr>
          <a:lstStyle/>
          <a:p>
            <a:r>
              <a:rPr lang="en-IN" sz="4400" b="1" dirty="0">
                <a:latin typeface="Calibri" panose="020F0502020204030204" pitchFamily="34" charset="0"/>
                <a:cs typeface="Calibri" panose="020F0502020204030204" pitchFamily="34" charset="0"/>
              </a:rPr>
              <a:t>            THANK YOU!!!</a:t>
            </a:r>
          </a:p>
        </p:txBody>
      </p:sp>
      <p:sp>
        <p:nvSpPr>
          <p:cNvPr id="5" name="Content Placeholder 4">
            <a:extLst>
              <a:ext uri="{FF2B5EF4-FFF2-40B4-BE49-F238E27FC236}">
                <a16:creationId xmlns:a16="http://schemas.microsoft.com/office/drawing/2014/main" id="{C193D3BE-9073-4CC3-8A96-AC2627C01C50}"/>
              </a:ext>
            </a:extLst>
          </p:cNvPr>
          <p:cNvSpPr>
            <a:spLocks noGrp="1"/>
          </p:cNvSpPr>
          <p:nvPr>
            <p:ph idx="1"/>
          </p:nvPr>
        </p:nvSpPr>
        <p:spPr>
          <a:xfrm>
            <a:off x="1024128" y="1821815"/>
            <a:ext cx="9720073" cy="4023360"/>
          </a:xfrm>
        </p:spPr>
        <p:txBody>
          <a:bodyPr/>
          <a:lstStyle/>
          <a:p>
            <a:endParaRPr lang="en-IN" dirty="0"/>
          </a:p>
          <a:p>
            <a:pPr marL="0" indent="0">
              <a:buClrTx/>
              <a:buNone/>
            </a:pPr>
            <a:endParaRPr lang="en-US" dirty="0"/>
          </a:p>
          <a:p>
            <a:pPr marL="0" indent="0">
              <a:buClrTx/>
              <a:buNone/>
            </a:pPr>
            <a:endParaRPr lang="en-US" dirty="0"/>
          </a:p>
        </p:txBody>
      </p:sp>
      <p:pic>
        <p:nvPicPr>
          <p:cNvPr id="6" name="Picture 5">
            <a:extLst>
              <a:ext uri="{FF2B5EF4-FFF2-40B4-BE49-F238E27FC236}">
                <a16:creationId xmlns:a16="http://schemas.microsoft.com/office/drawing/2014/main" id="{3D6F27F9-3217-49BB-8C10-BDDE86D24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2802" y="288290"/>
            <a:ext cx="2422796" cy="520700"/>
          </a:xfrm>
          <a:prstGeom prst="rect">
            <a:avLst/>
          </a:prstGeom>
        </p:spPr>
      </p:pic>
      <p:pic>
        <p:nvPicPr>
          <p:cNvPr id="4" name="Picture 3">
            <a:extLst>
              <a:ext uri="{FF2B5EF4-FFF2-40B4-BE49-F238E27FC236}">
                <a16:creationId xmlns:a16="http://schemas.microsoft.com/office/drawing/2014/main" id="{BC1798BD-129E-4696-A551-2655009604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2192000" cy="6956373"/>
          </a:xfrm>
          <a:prstGeom prst="rect">
            <a:avLst/>
          </a:prstGeom>
        </p:spPr>
      </p:pic>
      <p:sp>
        <p:nvSpPr>
          <p:cNvPr id="7" name="TextBox 6">
            <a:extLst>
              <a:ext uri="{FF2B5EF4-FFF2-40B4-BE49-F238E27FC236}">
                <a16:creationId xmlns:a16="http://schemas.microsoft.com/office/drawing/2014/main" id="{29BBFD1F-0020-46D5-915D-135C92E340B3}"/>
              </a:ext>
            </a:extLst>
          </p:cNvPr>
          <p:cNvSpPr txBox="1"/>
          <p:nvPr/>
        </p:nvSpPr>
        <p:spPr>
          <a:xfrm>
            <a:off x="4903304" y="1425835"/>
            <a:ext cx="4426226" cy="830997"/>
          </a:xfrm>
          <a:prstGeom prst="rect">
            <a:avLst/>
          </a:prstGeom>
          <a:noFill/>
        </p:spPr>
        <p:txBody>
          <a:bodyPr wrap="square" rtlCol="0">
            <a:spAutoFit/>
          </a:bodyPr>
          <a:lstStyle/>
          <a:p>
            <a:r>
              <a:rPr lang="en-IN" sz="4800" b="1" dirty="0"/>
              <a:t>THANK YOU!!!</a:t>
            </a:r>
          </a:p>
        </p:txBody>
      </p:sp>
      <p:pic>
        <p:nvPicPr>
          <p:cNvPr id="11" name="Picture 10">
            <a:extLst>
              <a:ext uri="{FF2B5EF4-FFF2-40B4-BE49-F238E27FC236}">
                <a16:creationId xmlns:a16="http://schemas.microsoft.com/office/drawing/2014/main" id="{91496B5F-A44F-4DFE-A588-560D1E2A70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0871" y="85443"/>
            <a:ext cx="2422796" cy="520700"/>
          </a:xfrm>
          <a:prstGeom prst="rect">
            <a:avLst/>
          </a:prstGeom>
        </p:spPr>
      </p:pic>
    </p:spTree>
    <p:extLst>
      <p:ext uri="{BB962C8B-B14F-4D97-AF65-F5344CB8AC3E}">
        <p14:creationId xmlns:p14="http://schemas.microsoft.com/office/powerpoint/2010/main" val="229413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039C-D9AD-47B5-A006-83770BAEB4D9}"/>
              </a:ext>
            </a:extLst>
          </p:cNvPr>
          <p:cNvSpPr>
            <a:spLocks noGrp="1"/>
          </p:cNvSpPr>
          <p:nvPr>
            <p:ph type="title"/>
          </p:nvPr>
        </p:nvSpPr>
        <p:spPr/>
        <p:txBody>
          <a:bodyPr/>
          <a:lstStyle/>
          <a:p>
            <a:r>
              <a:rPr lang="en-IN" sz="4400" b="1" dirty="0">
                <a:latin typeface="Calibri" panose="020F0502020204030204" pitchFamily="34" charset="0"/>
                <a:cs typeface="Calibri" panose="020F0502020204030204" pitchFamily="34" charset="0"/>
              </a:rPr>
              <a:t>TECHNIQUES TO TREAT THE PROBLEM</a:t>
            </a:r>
            <a:endParaRPr lang="en-US" dirty="0"/>
          </a:p>
        </p:txBody>
      </p:sp>
      <p:sp>
        <p:nvSpPr>
          <p:cNvPr id="3" name="Content Placeholder 2">
            <a:extLst>
              <a:ext uri="{FF2B5EF4-FFF2-40B4-BE49-F238E27FC236}">
                <a16:creationId xmlns:a16="http://schemas.microsoft.com/office/drawing/2014/main" id="{B88AF95E-A44C-460B-845A-DE698ECEBC44}"/>
              </a:ext>
            </a:extLst>
          </p:cNvPr>
          <p:cNvSpPr>
            <a:spLocks noGrp="1"/>
          </p:cNvSpPr>
          <p:nvPr>
            <p:ph idx="1"/>
          </p:nvPr>
        </p:nvSpPr>
        <p:spPr>
          <a:xfrm>
            <a:off x="838200" y="1621438"/>
            <a:ext cx="10515600" cy="4351338"/>
          </a:xfrm>
        </p:spPr>
        <p:txBody>
          <a:bodyPr/>
          <a:lstStyle/>
          <a:p>
            <a:endParaRPr lang="en-IN" sz="2400" dirty="0"/>
          </a:p>
          <a:p>
            <a:pPr>
              <a:buClrTx/>
              <a:buFont typeface="Wingdings" panose="05000000000000000000" pitchFamily="2" charset="2"/>
              <a:buChar char="Ø"/>
            </a:pPr>
            <a:r>
              <a:rPr lang="en-US" sz="2400" dirty="0"/>
              <a:t>Usage of older techniques such as Persistence, usage of barometer, looking the sky, nowcasting won’t help now to predict the rainfall effectively. </a:t>
            </a:r>
          </a:p>
          <a:p>
            <a:pPr marL="0" indent="0">
              <a:buClrTx/>
              <a:buNone/>
            </a:pPr>
            <a:endParaRPr lang="en-US" sz="2400" dirty="0"/>
          </a:p>
          <a:p>
            <a:pPr>
              <a:buClrTx/>
              <a:buFont typeface="Wingdings" panose="05000000000000000000" pitchFamily="2" charset="2"/>
              <a:buChar char="Ø"/>
            </a:pPr>
            <a:r>
              <a:rPr lang="en-US" sz="2400" dirty="0"/>
              <a:t> The Objective or Solution is to Predict the occurrences of rainfall in future using  analytical or Machine learning techniques using various Machine Learning models, with the help of features such as rainfall, sunshine, pressure, temperature, wind speed and other Independent features.</a:t>
            </a:r>
          </a:p>
          <a:p>
            <a:pPr>
              <a:buClrTx/>
              <a:buFont typeface="Wingdings" panose="05000000000000000000" pitchFamily="2" charset="2"/>
              <a:buChar char="Ø"/>
            </a:pPr>
            <a:endParaRPr lang="en-US" sz="2800" dirty="0"/>
          </a:p>
          <a:p>
            <a:endParaRPr lang="en-US" dirty="0"/>
          </a:p>
        </p:txBody>
      </p:sp>
      <p:pic>
        <p:nvPicPr>
          <p:cNvPr id="4" name="Picture 3">
            <a:extLst>
              <a:ext uri="{FF2B5EF4-FFF2-40B4-BE49-F238E27FC236}">
                <a16:creationId xmlns:a16="http://schemas.microsoft.com/office/drawing/2014/main" id="{E955CD72-0865-433D-8B22-5D3005FF1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610" y="4833715"/>
            <a:ext cx="9325820" cy="1659160"/>
          </a:xfrm>
          <a:prstGeom prst="rect">
            <a:avLst/>
          </a:prstGeom>
        </p:spPr>
      </p:pic>
      <p:pic>
        <p:nvPicPr>
          <p:cNvPr id="6" name="Picture 5">
            <a:extLst>
              <a:ext uri="{FF2B5EF4-FFF2-40B4-BE49-F238E27FC236}">
                <a16:creationId xmlns:a16="http://schemas.microsoft.com/office/drawing/2014/main" id="{47923D0E-EF1B-4B12-91D9-56620ACB2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4015352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14D3-2321-453B-A195-9A359AE9E6F7}"/>
              </a:ext>
            </a:extLst>
          </p:cNvPr>
          <p:cNvSpPr>
            <a:spLocks noGrp="1"/>
          </p:cNvSpPr>
          <p:nvPr>
            <p:ph type="title"/>
          </p:nvPr>
        </p:nvSpPr>
        <p:spPr/>
        <p:txBody>
          <a:bodyPr/>
          <a:lstStyle/>
          <a:p>
            <a:r>
              <a:rPr lang="en-IN" sz="4400" b="1" dirty="0">
                <a:latin typeface="Calibri" panose="020F0502020204030204" pitchFamily="34" charset="0"/>
                <a:cs typeface="Calibri" panose="020F0502020204030204" pitchFamily="34" charset="0"/>
              </a:rPr>
              <a:t>ANALYSIS OF DATASET</a:t>
            </a:r>
            <a:endParaRPr lang="en-US" dirty="0"/>
          </a:p>
        </p:txBody>
      </p:sp>
      <p:sp>
        <p:nvSpPr>
          <p:cNvPr id="3" name="Content Placeholder 2">
            <a:extLst>
              <a:ext uri="{FF2B5EF4-FFF2-40B4-BE49-F238E27FC236}">
                <a16:creationId xmlns:a16="http://schemas.microsoft.com/office/drawing/2014/main" id="{364208F0-FEBD-4BDE-A6D7-D6E329C3954D}"/>
              </a:ext>
            </a:extLst>
          </p:cNvPr>
          <p:cNvSpPr>
            <a:spLocks noGrp="1"/>
          </p:cNvSpPr>
          <p:nvPr>
            <p:ph idx="1"/>
          </p:nvPr>
        </p:nvSpPr>
        <p:spPr/>
        <p:txBody>
          <a:bodyPr>
            <a:normAutofit fontScale="92500" lnSpcReduction="10000"/>
          </a:bodyPr>
          <a:lstStyle/>
          <a:p>
            <a:pPr marL="0" indent="0">
              <a:buClrTx/>
              <a:buNone/>
            </a:pPr>
            <a:r>
              <a:rPr lang="en-US" b="1" dirty="0"/>
              <a:t>DATA SET CONSIDERED</a:t>
            </a:r>
          </a:p>
          <a:p>
            <a:pPr marL="0" indent="0">
              <a:buClrTx/>
              <a:buNone/>
            </a:pPr>
            <a:endParaRPr lang="en-US" dirty="0"/>
          </a:p>
          <a:p>
            <a:pPr>
              <a:buClrTx/>
              <a:buFont typeface="Wingdings" panose="05000000000000000000" pitchFamily="2" charset="2"/>
              <a:buChar char="Ø"/>
            </a:pPr>
            <a:r>
              <a:rPr lang="en-US" dirty="0"/>
              <a:t> </a:t>
            </a:r>
            <a:r>
              <a:rPr lang="en-US" sz="2800" dirty="0"/>
              <a:t>For our Project Rain Fall Prediction we have the Dataset ‘WeatherAUS.CSV’.</a:t>
            </a:r>
          </a:p>
          <a:p>
            <a:pPr marL="0" indent="0">
              <a:buClrTx/>
              <a:buNone/>
            </a:pPr>
            <a:endParaRPr lang="en-US" sz="2800" dirty="0"/>
          </a:p>
          <a:p>
            <a:pPr>
              <a:buClrTx/>
              <a:buFont typeface="Wingdings" panose="05000000000000000000" pitchFamily="2" charset="2"/>
              <a:buChar char="Ø"/>
            </a:pPr>
            <a:r>
              <a:rPr lang="en-US" sz="2800" dirty="0"/>
              <a:t>We have a total of 23 Columns and 1.45 lakh Records or Rows.</a:t>
            </a:r>
          </a:p>
          <a:p>
            <a:pPr marL="0" indent="0">
              <a:buClrTx/>
              <a:buNone/>
            </a:pPr>
            <a:endParaRPr lang="en-US" sz="2800" dirty="0"/>
          </a:p>
          <a:p>
            <a:pPr>
              <a:buFont typeface="Wingdings" panose="05000000000000000000" pitchFamily="2" charset="2"/>
              <a:buChar char="Ø"/>
            </a:pPr>
            <a:r>
              <a:rPr lang="en-US" sz="2800" dirty="0"/>
              <a:t>There are 16 Numerical and 7 Categorical Columns in the Dataset.</a:t>
            </a:r>
            <a:endParaRPr lang="en-IN" sz="2800" dirty="0"/>
          </a:p>
          <a:p>
            <a:pPr marL="0" indent="0">
              <a:buClrTx/>
              <a:buNone/>
            </a:pPr>
            <a:endParaRPr lang="en-US" sz="2800" dirty="0"/>
          </a:p>
          <a:p>
            <a:pPr>
              <a:buClrTx/>
              <a:buFont typeface="Wingdings" panose="05000000000000000000" pitchFamily="2" charset="2"/>
              <a:buChar char="Ø"/>
            </a:pPr>
            <a:r>
              <a:rPr lang="en-US" sz="2800" dirty="0"/>
              <a:t>We have used this Dataset for both EDA and ML Modelling process.</a:t>
            </a:r>
          </a:p>
          <a:p>
            <a:endParaRPr lang="en-US" dirty="0"/>
          </a:p>
        </p:txBody>
      </p:sp>
      <p:pic>
        <p:nvPicPr>
          <p:cNvPr id="5" name="Picture 4">
            <a:extLst>
              <a:ext uri="{FF2B5EF4-FFF2-40B4-BE49-F238E27FC236}">
                <a16:creationId xmlns:a16="http://schemas.microsoft.com/office/drawing/2014/main" id="{E7A022C0-35CA-4E83-9FD6-5EEA892C6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78710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6980-B0DF-442B-874A-9A63F189EE04}"/>
              </a:ext>
            </a:extLst>
          </p:cNvPr>
          <p:cNvSpPr>
            <a:spLocks noGrp="1"/>
          </p:cNvSpPr>
          <p:nvPr>
            <p:ph type="title"/>
          </p:nvPr>
        </p:nvSpPr>
        <p:spPr/>
        <p:txBody>
          <a:bodyPr/>
          <a:lstStyle/>
          <a:p>
            <a:r>
              <a:rPr lang="en-GB" b="1" dirty="0">
                <a:latin typeface="+mn-lt"/>
              </a:rPr>
              <a:t>DATA DESCRIPTION</a:t>
            </a:r>
            <a:endParaRPr lang="en-US" b="1" dirty="0">
              <a:latin typeface="+mn-lt"/>
            </a:endParaRPr>
          </a:p>
        </p:txBody>
      </p:sp>
      <p:pic>
        <p:nvPicPr>
          <p:cNvPr id="5" name="Content Placeholder 4">
            <a:extLst>
              <a:ext uri="{FF2B5EF4-FFF2-40B4-BE49-F238E27FC236}">
                <a16:creationId xmlns:a16="http://schemas.microsoft.com/office/drawing/2014/main" id="{4D5E63EF-9B95-4C62-8030-D928D948D4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840" y="1807870"/>
            <a:ext cx="7051615" cy="4351338"/>
          </a:xfrm>
        </p:spPr>
      </p:pic>
      <p:sp>
        <p:nvSpPr>
          <p:cNvPr id="6" name="TextBox 5">
            <a:extLst>
              <a:ext uri="{FF2B5EF4-FFF2-40B4-BE49-F238E27FC236}">
                <a16:creationId xmlns:a16="http://schemas.microsoft.com/office/drawing/2014/main" id="{D0F11373-A50E-4B19-BB83-485BAAA6BBC8}"/>
              </a:ext>
            </a:extLst>
          </p:cNvPr>
          <p:cNvSpPr txBox="1"/>
          <p:nvPr/>
        </p:nvSpPr>
        <p:spPr>
          <a:xfrm>
            <a:off x="8265112" y="1961965"/>
            <a:ext cx="2672178" cy="3785652"/>
          </a:xfrm>
          <a:prstGeom prst="rect">
            <a:avLst/>
          </a:prstGeom>
          <a:noFill/>
        </p:spPr>
        <p:txBody>
          <a:bodyPr wrap="square" rtlCol="0">
            <a:spAutoFit/>
          </a:bodyPr>
          <a:lstStyle/>
          <a:p>
            <a:pPr marL="342900" indent="-342900">
              <a:buFont typeface="Wingdings" panose="05000000000000000000" pitchFamily="2" charset="2"/>
              <a:buChar char="Ø"/>
            </a:pPr>
            <a:r>
              <a:rPr lang="en-GB" sz="2000" dirty="0"/>
              <a:t>We have a total of 16 numerical features and 7 categorical features in our dataset.</a:t>
            </a:r>
          </a:p>
          <a:p>
            <a:pPr marL="342900" indent="-342900">
              <a:buFont typeface="Wingdings" panose="05000000000000000000" pitchFamily="2" charset="2"/>
              <a:buChar char="Ø"/>
            </a:pPr>
            <a:endParaRPr lang="en-GB" sz="2000" dirty="0"/>
          </a:p>
          <a:p>
            <a:pPr marL="342900" indent="-342900">
              <a:buFont typeface="Wingdings" panose="05000000000000000000" pitchFamily="2" charset="2"/>
              <a:buChar char="Ø"/>
            </a:pPr>
            <a:r>
              <a:rPr lang="en-GB" sz="2000" dirty="0"/>
              <a:t>The percentage of numerical features is around 70% and that of categorical features is around 30%.</a:t>
            </a:r>
            <a:endParaRPr lang="en-US" sz="2000" dirty="0"/>
          </a:p>
        </p:txBody>
      </p:sp>
      <p:pic>
        <p:nvPicPr>
          <p:cNvPr id="7" name="Picture 6">
            <a:extLst>
              <a:ext uri="{FF2B5EF4-FFF2-40B4-BE49-F238E27FC236}">
                <a16:creationId xmlns:a16="http://schemas.microsoft.com/office/drawing/2014/main" id="{0157846A-4F8A-4079-A573-88FCD02E3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183551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456F-E14E-4232-8750-B06CA8BEED9F}"/>
              </a:ext>
            </a:extLst>
          </p:cNvPr>
          <p:cNvSpPr>
            <a:spLocks noGrp="1"/>
          </p:cNvSpPr>
          <p:nvPr>
            <p:ph type="title"/>
          </p:nvPr>
        </p:nvSpPr>
        <p:spPr/>
        <p:txBody>
          <a:bodyPr/>
          <a:lstStyle/>
          <a:p>
            <a:r>
              <a:rPr lang="en-IN" sz="4400" b="1" dirty="0">
                <a:latin typeface="Calibri" panose="020F0502020204030204" pitchFamily="34" charset="0"/>
                <a:cs typeface="Calibri" panose="020F0502020204030204" pitchFamily="34" charset="0"/>
              </a:rPr>
              <a:t>VISUALIZATION OF TARGET VARIABLE</a:t>
            </a:r>
            <a:endParaRPr lang="en-US" dirty="0"/>
          </a:p>
        </p:txBody>
      </p:sp>
      <p:pic>
        <p:nvPicPr>
          <p:cNvPr id="4" name="Content Placeholder 3">
            <a:extLst>
              <a:ext uri="{FF2B5EF4-FFF2-40B4-BE49-F238E27FC236}">
                <a16:creationId xmlns:a16="http://schemas.microsoft.com/office/drawing/2014/main" id="{DD8A85DD-3D25-4104-8AAC-812056DB26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4278" y="1890944"/>
            <a:ext cx="10515600" cy="3693109"/>
          </a:xfrm>
          <a:prstGeom prst="rect">
            <a:avLst/>
          </a:prstGeom>
        </p:spPr>
      </p:pic>
      <p:sp>
        <p:nvSpPr>
          <p:cNvPr id="5" name="TextBox 4">
            <a:extLst>
              <a:ext uri="{FF2B5EF4-FFF2-40B4-BE49-F238E27FC236}">
                <a16:creationId xmlns:a16="http://schemas.microsoft.com/office/drawing/2014/main" id="{0473A9F5-2A67-4C57-A7D9-EF2FA70BABB3}"/>
              </a:ext>
            </a:extLst>
          </p:cNvPr>
          <p:cNvSpPr txBox="1"/>
          <p:nvPr/>
        </p:nvSpPr>
        <p:spPr>
          <a:xfrm>
            <a:off x="614278" y="5770485"/>
            <a:ext cx="10163213" cy="646331"/>
          </a:xfrm>
          <a:prstGeom prst="rect">
            <a:avLst/>
          </a:prstGeom>
          <a:noFill/>
        </p:spPr>
        <p:txBody>
          <a:bodyPr wrap="square" rtlCol="0">
            <a:spAutoFit/>
          </a:bodyPr>
          <a:lstStyle/>
          <a:p>
            <a:r>
              <a:rPr lang="en-GB" dirty="0"/>
              <a:t> </a:t>
            </a:r>
            <a:r>
              <a:rPr lang="en-US" b="1" dirty="0"/>
              <a:t>Class Imbalance can be Observed in the Target Variable ,which can be treated in our further analysis.</a:t>
            </a:r>
            <a:endParaRPr lang="en-IN" dirty="0"/>
          </a:p>
          <a:p>
            <a:endParaRPr lang="en-US" dirty="0"/>
          </a:p>
        </p:txBody>
      </p:sp>
      <p:pic>
        <p:nvPicPr>
          <p:cNvPr id="6" name="Picture 5">
            <a:extLst>
              <a:ext uri="{FF2B5EF4-FFF2-40B4-BE49-F238E27FC236}">
                <a16:creationId xmlns:a16="http://schemas.microsoft.com/office/drawing/2014/main" id="{6697806E-6913-45F8-A5ED-31959EB2F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3031359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5722-1FE2-4E90-9D0F-81FD10647F3B}"/>
              </a:ext>
            </a:extLst>
          </p:cNvPr>
          <p:cNvSpPr>
            <a:spLocks noGrp="1"/>
          </p:cNvSpPr>
          <p:nvPr>
            <p:ph type="title"/>
          </p:nvPr>
        </p:nvSpPr>
        <p:spPr/>
        <p:txBody>
          <a:bodyPr/>
          <a:lstStyle/>
          <a:p>
            <a:r>
              <a:rPr lang="en-IN" b="1" dirty="0">
                <a:latin typeface="+mn-lt"/>
              </a:rPr>
              <a:t>Data Describe</a:t>
            </a:r>
          </a:p>
        </p:txBody>
      </p:sp>
      <p:pic>
        <p:nvPicPr>
          <p:cNvPr id="5" name="Content Placeholder 4">
            <a:extLst>
              <a:ext uri="{FF2B5EF4-FFF2-40B4-BE49-F238E27FC236}">
                <a16:creationId xmlns:a16="http://schemas.microsoft.com/office/drawing/2014/main" id="{963AE579-1C53-4CED-B1FD-D4D5AAA592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56159"/>
            <a:ext cx="5840896" cy="4299294"/>
          </a:xfrm>
        </p:spPr>
      </p:pic>
      <p:pic>
        <p:nvPicPr>
          <p:cNvPr id="7" name="Picture 6">
            <a:extLst>
              <a:ext uri="{FF2B5EF4-FFF2-40B4-BE49-F238E27FC236}">
                <a16:creationId xmlns:a16="http://schemas.microsoft.com/office/drawing/2014/main" id="{B2BE5A73-A3EB-4F30-B676-0B71519D3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674" y="2061749"/>
            <a:ext cx="4259961" cy="2934321"/>
          </a:xfrm>
          <a:prstGeom prst="rect">
            <a:avLst/>
          </a:prstGeom>
        </p:spPr>
      </p:pic>
      <p:sp>
        <p:nvSpPr>
          <p:cNvPr id="8" name="TextBox 7">
            <a:extLst>
              <a:ext uri="{FF2B5EF4-FFF2-40B4-BE49-F238E27FC236}">
                <a16:creationId xmlns:a16="http://schemas.microsoft.com/office/drawing/2014/main" id="{2D4E47CC-77A5-49FA-A56A-5FBD4A30EDD4}"/>
              </a:ext>
            </a:extLst>
          </p:cNvPr>
          <p:cNvSpPr txBox="1"/>
          <p:nvPr/>
        </p:nvSpPr>
        <p:spPr>
          <a:xfrm>
            <a:off x="1166191" y="1504092"/>
            <a:ext cx="2016578" cy="369332"/>
          </a:xfrm>
          <a:prstGeom prst="rect">
            <a:avLst/>
          </a:prstGeom>
          <a:noFill/>
        </p:spPr>
        <p:txBody>
          <a:bodyPr wrap="none" rtlCol="0">
            <a:spAutoFit/>
          </a:bodyPr>
          <a:lstStyle/>
          <a:p>
            <a:r>
              <a:rPr lang="en-IN" dirty="0"/>
              <a:t>Numerical Describe</a:t>
            </a:r>
          </a:p>
        </p:txBody>
      </p:sp>
      <p:sp>
        <p:nvSpPr>
          <p:cNvPr id="9" name="TextBox 8">
            <a:extLst>
              <a:ext uri="{FF2B5EF4-FFF2-40B4-BE49-F238E27FC236}">
                <a16:creationId xmlns:a16="http://schemas.microsoft.com/office/drawing/2014/main" id="{32A8C039-C39E-4BAF-B7CE-5664F9E96474}"/>
              </a:ext>
            </a:extLst>
          </p:cNvPr>
          <p:cNvSpPr txBox="1"/>
          <p:nvPr/>
        </p:nvSpPr>
        <p:spPr>
          <a:xfrm>
            <a:off x="7513983" y="1470067"/>
            <a:ext cx="2093715" cy="369332"/>
          </a:xfrm>
          <a:prstGeom prst="rect">
            <a:avLst/>
          </a:prstGeom>
          <a:noFill/>
        </p:spPr>
        <p:txBody>
          <a:bodyPr wrap="none" rtlCol="0">
            <a:spAutoFit/>
          </a:bodyPr>
          <a:lstStyle/>
          <a:p>
            <a:r>
              <a:rPr lang="en-IN" dirty="0"/>
              <a:t>Categorical Describe</a:t>
            </a:r>
          </a:p>
        </p:txBody>
      </p:sp>
      <p:pic>
        <p:nvPicPr>
          <p:cNvPr id="11" name="Picture 10">
            <a:extLst>
              <a:ext uri="{FF2B5EF4-FFF2-40B4-BE49-F238E27FC236}">
                <a16:creationId xmlns:a16="http://schemas.microsoft.com/office/drawing/2014/main" id="{2B6BFE33-6B6E-4885-B0F5-FDF87D20C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3083411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B9DE5-69A1-4861-9BF8-5C0913BCB29A}"/>
              </a:ext>
            </a:extLst>
          </p:cNvPr>
          <p:cNvSpPr>
            <a:spLocks noGrp="1"/>
          </p:cNvSpPr>
          <p:nvPr>
            <p:ph type="title"/>
          </p:nvPr>
        </p:nvSpPr>
        <p:spPr/>
        <p:txBody>
          <a:bodyPr/>
          <a:lstStyle/>
          <a:p>
            <a:r>
              <a:rPr lang="en-IN" b="1" dirty="0">
                <a:latin typeface="Calibri" panose="020F0502020204030204" pitchFamily="34" charset="0"/>
                <a:cs typeface="Calibri" panose="020F0502020204030204" pitchFamily="34" charset="0"/>
              </a:rPr>
              <a:t>NULL VALUE AND OUTLIER TREATMENT</a:t>
            </a:r>
            <a:endParaRPr lang="en-US" dirty="0"/>
          </a:p>
        </p:txBody>
      </p:sp>
      <p:pic>
        <p:nvPicPr>
          <p:cNvPr id="4" name="Content Placeholder 3">
            <a:extLst>
              <a:ext uri="{FF2B5EF4-FFF2-40B4-BE49-F238E27FC236}">
                <a16:creationId xmlns:a16="http://schemas.microsoft.com/office/drawing/2014/main" id="{EA40FA66-F65A-4CCC-B71F-5B313A5434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470991"/>
            <a:ext cx="5956917" cy="5128592"/>
          </a:xfrm>
          <a:prstGeom prst="rect">
            <a:avLst/>
          </a:prstGeom>
        </p:spPr>
      </p:pic>
      <p:sp>
        <p:nvSpPr>
          <p:cNvPr id="5" name="TextBox 4">
            <a:extLst>
              <a:ext uri="{FF2B5EF4-FFF2-40B4-BE49-F238E27FC236}">
                <a16:creationId xmlns:a16="http://schemas.microsoft.com/office/drawing/2014/main" id="{D4943AF7-441C-4403-9972-D7A88D297B0F}"/>
              </a:ext>
            </a:extLst>
          </p:cNvPr>
          <p:cNvSpPr txBox="1"/>
          <p:nvPr/>
        </p:nvSpPr>
        <p:spPr>
          <a:xfrm>
            <a:off x="7261934" y="2530136"/>
            <a:ext cx="4572000" cy="3970318"/>
          </a:xfrm>
          <a:prstGeom prst="rect">
            <a:avLst/>
          </a:prstGeom>
          <a:noFill/>
        </p:spPr>
        <p:txBody>
          <a:bodyPr wrap="square" rtlCol="0">
            <a:spAutoFit/>
          </a:bodyPr>
          <a:lstStyle/>
          <a:p>
            <a:pPr marL="285750" indent="-285750" algn="l">
              <a:buFont typeface="Wingdings" panose="05000000000000000000" pitchFamily="2" charset="2"/>
              <a:buChar char="Ø"/>
            </a:pPr>
            <a:r>
              <a:rPr lang="en-US" dirty="0">
                <a:solidFill>
                  <a:srgbClr val="000000"/>
                </a:solidFill>
              </a:rPr>
              <a:t>Null values are imputed using Iterative imputer method.</a:t>
            </a:r>
          </a:p>
          <a:p>
            <a:pPr marL="285750" indent="-285750" algn="l">
              <a:buFont typeface="Wingdings" panose="05000000000000000000" pitchFamily="2" charset="2"/>
              <a:buChar char="Ø"/>
            </a:pPr>
            <a:endParaRPr lang="en-US" b="0" i="0" dirty="0">
              <a:solidFill>
                <a:srgbClr val="000000"/>
              </a:solidFill>
              <a:effectLst/>
            </a:endParaRPr>
          </a:p>
          <a:p>
            <a:pPr marL="285750" indent="-285750" algn="l">
              <a:buFont typeface="Wingdings" panose="05000000000000000000" pitchFamily="2" charset="2"/>
              <a:buChar char="Ø"/>
            </a:pPr>
            <a:r>
              <a:rPr lang="en-US" b="0" i="0" dirty="0">
                <a:solidFill>
                  <a:srgbClr val="000000"/>
                </a:solidFill>
                <a:effectLst/>
              </a:rPr>
              <a:t>Rows are removed if target column have null values in it.</a:t>
            </a:r>
          </a:p>
          <a:p>
            <a:pPr marL="285750" indent="-285750" algn="l">
              <a:buFont typeface="Wingdings" panose="05000000000000000000" pitchFamily="2" charset="2"/>
              <a:buChar char="Ø"/>
            </a:pPr>
            <a:endParaRPr lang="en-US" dirty="0">
              <a:solidFill>
                <a:srgbClr val="000000"/>
              </a:solidFill>
            </a:endParaRPr>
          </a:p>
          <a:p>
            <a:pPr marL="285750" indent="-285750" algn="l">
              <a:buFont typeface="Wingdings" panose="05000000000000000000" pitchFamily="2" charset="2"/>
              <a:buChar char="Ø"/>
            </a:pPr>
            <a:r>
              <a:rPr lang="en-US" b="0" i="0" dirty="0">
                <a:solidFill>
                  <a:srgbClr val="000000"/>
                </a:solidFill>
                <a:effectLst/>
              </a:rPr>
              <a:t>We have observed that our data has nearly 40% of outliers with the help of box plot.</a:t>
            </a:r>
          </a:p>
          <a:p>
            <a:pPr marL="285750" indent="-285750" algn="l">
              <a:buFont typeface="Wingdings" panose="05000000000000000000" pitchFamily="2" charset="2"/>
              <a:buChar char="Ø"/>
            </a:pPr>
            <a:endParaRPr lang="en-US" dirty="0">
              <a:solidFill>
                <a:srgbClr val="000000"/>
              </a:solidFill>
            </a:endParaRPr>
          </a:p>
          <a:p>
            <a:pPr marL="285750" indent="-285750" algn="l">
              <a:buFont typeface="Wingdings" panose="05000000000000000000" pitchFamily="2" charset="2"/>
              <a:buChar char="Ø"/>
            </a:pPr>
            <a:r>
              <a:rPr lang="en-US" b="0" i="0" dirty="0">
                <a:solidFill>
                  <a:srgbClr val="000000"/>
                </a:solidFill>
                <a:effectLst/>
              </a:rPr>
              <a:t>Hence, instead of removing the outliers which would result in data loss we apply power transform on our data which makes the data more normal.</a:t>
            </a:r>
          </a:p>
          <a:p>
            <a:endParaRPr lang="en-US" dirty="0"/>
          </a:p>
        </p:txBody>
      </p:sp>
      <p:pic>
        <p:nvPicPr>
          <p:cNvPr id="6" name="Picture 5">
            <a:extLst>
              <a:ext uri="{FF2B5EF4-FFF2-40B4-BE49-F238E27FC236}">
                <a16:creationId xmlns:a16="http://schemas.microsoft.com/office/drawing/2014/main" id="{26BFAE73-9D0F-4C49-9F55-EA0A3F775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820" y="0"/>
            <a:ext cx="2756180" cy="612255"/>
          </a:xfrm>
          <a:prstGeom prst="rect">
            <a:avLst/>
          </a:prstGeom>
        </p:spPr>
      </p:pic>
    </p:spTree>
    <p:extLst>
      <p:ext uri="{BB962C8B-B14F-4D97-AF65-F5344CB8AC3E}">
        <p14:creationId xmlns:p14="http://schemas.microsoft.com/office/powerpoint/2010/main" val="2683748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744D80-4347-4009-8F0E-122932CF29A8}"/>
              </a:ext>
            </a:extLst>
          </p:cNvPr>
          <p:cNvPicPr>
            <a:picLocks noChangeAspect="1"/>
          </p:cNvPicPr>
          <p:nvPr/>
        </p:nvPicPr>
        <p:blipFill rotWithShape="1">
          <a:blip r:embed="rId2">
            <a:duotone>
              <a:prstClr val="black"/>
              <a:srgbClr val="D9C3A5">
                <a:tint val="50000"/>
                <a:satMod val="180000"/>
              </a:srgb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15745"/>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CDA417D8-10CE-4B7B-B48A-60030D785A84}"/>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20770" r="7372"/>
          <a:stretch/>
        </p:blipFill>
        <p:spPr>
          <a:xfrm>
            <a:off x="0" y="-72199"/>
            <a:ext cx="12192000" cy="6956373"/>
          </a:xfrm>
          <a:prstGeom prst="rect">
            <a:avLst/>
          </a:prstGeom>
        </p:spPr>
      </p:pic>
      <p:sp>
        <p:nvSpPr>
          <p:cNvPr id="5" name="Content Placeholder 4">
            <a:extLst>
              <a:ext uri="{FF2B5EF4-FFF2-40B4-BE49-F238E27FC236}">
                <a16:creationId xmlns:a16="http://schemas.microsoft.com/office/drawing/2014/main" id="{C193D3BE-9073-4CC3-8A96-AC2627C01C50}"/>
              </a:ext>
            </a:extLst>
          </p:cNvPr>
          <p:cNvSpPr>
            <a:spLocks noGrp="1"/>
          </p:cNvSpPr>
          <p:nvPr>
            <p:ph idx="1"/>
          </p:nvPr>
        </p:nvSpPr>
        <p:spPr>
          <a:xfrm>
            <a:off x="1024128" y="1537855"/>
            <a:ext cx="9720073" cy="4771505"/>
          </a:xfrm>
        </p:spPr>
        <p:txBody>
          <a:bodyPr/>
          <a:lstStyle/>
          <a:p>
            <a:endParaRPr lang="en-IN" dirty="0"/>
          </a:p>
          <a:p>
            <a:pPr marL="0" indent="0">
              <a:buClrTx/>
              <a:buNone/>
            </a:pPr>
            <a:endParaRPr lang="en-US" dirty="0"/>
          </a:p>
          <a:p>
            <a:pPr marL="0" indent="0">
              <a:buClrTx/>
              <a:buNone/>
            </a:pPr>
            <a:endParaRPr lang="en-US" dirty="0"/>
          </a:p>
        </p:txBody>
      </p:sp>
      <p:pic>
        <p:nvPicPr>
          <p:cNvPr id="6" name="Picture 5">
            <a:extLst>
              <a:ext uri="{FF2B5EF4-FFF2-40B4-BE49-F238E27FC236}">
                <a16:creationId xmlns:a16="http://schemas.microsoft.com/office/drawing/2014/main" id="{3D6F27F9-3217-49BB-8C10-BDDE86D24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2803" y="-72199"/>
            <a:ext cx="2422796" cy="520700"/>
          </a:xfrm>
          <a:prstGeom prst="rect">
            <a:avLst/>
          </a:prstGeom>
        </p:spPr>
      </p:pic>
      <p:sp>
        <p:nvSpPr>
          <p:cNvPr id="2" name="TextBox 1">
            <a:extLst>
              <a:ext uri="{FF2B5EF4-FFF2-40B4-BE49-F238E27FC236}">
                <a16:creationId xmlns:a16="http://schemas.microsoft.com/office/drawing/2014/main" id="{10D7889B-6338-4F53-88D8-214FC5F002C2}"/>
              </a:ext>
            </a:extLst>
          </p:cNvPr>
          <p:cNvSpPr txBox="1"/>
          <p:nvPr/>
        </p:nvSpPr>
        <p:spPr>
          <a:xfrm>
            <a:off x="103235" y="25774"/>
            <a:ext cx="7224573" cy="769441"/>
          </a:xfrm>
          <a:prstGeom prst="rect">
            <a:avLst/>
          </a:prstGeom>
          <a:noFill/>
        </p:spPr>
        <p:txBody>
          <a:bodyPr wrap="square" rtlCol="0">
            <a:spAutoFit/>
          </a:bodyPr>
          <a:lstStyle/>
          <a:p>
            <a:r>
              <a:rPr lang="en-IN" sz="4400" b="1" dirty="0"/>
              <a:t>VISUALIZATION OF CITIES</a:t>
            </a:r>
          </a:p>
        </p:txBody>
      </p:sp>
      <p:pic>
        <p:nvPicPr>
          <p:cNvPr id="7" name="Picture 6">
            <a:extLst>
              <a:ext uri="{FF2B5EF4-FFF2-40B4-BE49-F238E27FC236}">
                <a16:creationId xmlns:a16="http://schemas.microsoft.com/office/drawing/2014/main" id="{4C876F74-EA2A-46B8-AE89-31F22A936D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861160"/>
            <a:ext cx="12192000" cy="5996839"/>
          </a:xfrm>
          <a:prstGeom prst="rect">
            <a:avLst/>
          </a:prstGeom>
        </p:spPr>
      </p:pic>
    </p:spTree>
    <p:extLst>
      <p:ext uri="{BB962C8B-B14F-4D97-AF65-F5344CB8AC3E}">
        <p14:creationId xmlns:p14="http://schemas.microsoft.com/office/powerpoint/2010/main" val="407719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1602</TotalTime>
  <Words>1566</Words>
  <Application>Microsoft Office PowerPoint</Application>
  <PresentationFormat>Widescreen</PresentationFormat>
  <Paragraphs>131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PowerPoint Presentation</vt:lpstr>
      <vt:lpstr>PROBLEM DEFINITION</vt:lpstr>
      <vt:lpstr>TECHNIQUES TO TREAT THE PROBLEM</vt:lpstr>
      <vt:lpstr>ANALYSIS OF DATASET</vt:lpstr>
      <vt:lpstr>DATA DESCRIPTION</vt:lpstr>
      <vt:lpstr>VISUALIZATION OF TARGET VARIABLE</vt:lpstr>
      <vt:lpstr>Data Describe</vt:lpstr>
      <vt:lpstr>NULL VALUE AND OUTLIER TREATMENT</vt:lpstr>
      <vt:lpstr>PowerPoint Presentation</vt:lpstr>
      <vt:lpstr> DATA ANALYSIS </vt:lpstr>
      <vt:lpstr>PowerPoint Presentation</vt:lpstr>
      <vt:lpstr>PowerPoint Presentation</vt:lpstr>
      <vt:lpstr>PowerPoint Presentation</vt:lpstr>
      <vt:lpstr>PowerPoint Presentation</vt:lpstr>
      <vt:lpstr>PowerPoint Presentation</vt:lpstr>
      <vt:lpstr>PowerPoint Presentation</vt:lpstr>
      <vt:lpstr>CORRELATION – HEAT MAP</vt:lpstr>
      <vt:lpstr>STATISTICAL ANALYSIS OF FEATURES</vt:lpstr>
      <vt:lpstr>BASE MODEL BUILDING</vt:lpstr>
      <vt:lpstr>FEATURE IMPORTANCE</vt:lpstr>
      <vt:lpstr>CLASS IMBALANCE TREATMENT BY SMOTE</vt:lpstr>
      <vt:lpstr>Recursive Feature Engineering</vt:lpstr>
      <vt:lpstr>MODEL COMPARISON</vt:lpstr>
      <vt:lpstr>MODEL STABILITY USING KFOLD</vt:lpstr>
      <vt:lpstr>CONCLUSION</vt:lpstr>
      <vt:lpstr>Business Problems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Sarthak Niwate</dc:creator>
  <cp:lastModifiedBy>Tejesh Bathula</cp:lastModifiedBy>
  <cp:revision>165</cp:revision>
  <dcterms:created xsi:type="dcterms:W3CDTF">2021-02-18T19:35:12Z</dcterms:created>
  <dcterms:modified xsi:type="dcterms:W3CDTF">2021-05-07T12:15:52Z</dcterms:modified>
</cp:coreProperties>
</file>